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3" r:id="rId4"/>
    <p:sldId id="260" r:id="rId5"/>
    <p:sldId id="274" r:id="rId6"/>
    <p:sldId id="261" r:id="rId7"/>
    <p:sldId id="268" r:id="rId8"/>
    <p:sldId id="262" r:id="rId9"/>
    <p:sldId id="269" r:id="rId10"/>
    <p:sldId id="270" r:id="rId11"/>
    <p:sldId id="281" r:id="rId12"/>
    <p:sldId id="275" r:id="rId13"/>
    <p:sldId id="271" r:id="rId14"/>
    <p:sldId id="276" r:id="rId15"/>
    <p:sldId id="277" r:id="rId16"/>
    <p:sldId id="279" r:id="rId17"/>
    <p:sldId id="292" r:id="rId18"/>
    <p:sldId id="282" r:id="rId19"/>
    <p:sldId id="283" r:id="rId20"/>
    <p:sldId id="311" r:id="rId21"/>
    <p:sldId id="294" r:id="rId22"/>
    <p:sldId id="310" r:id="rId23"/>
    <p:sldId id="280" r:id="rId24"/>
    <p:sldId id="296" r:id="rId25"/>
    <p:sldId id="285" r:id="rId26"/>
    <p:sldId id="286" r:id="rId27"/>
    <p:sldId id="295" r:id="rId28"/>
    <p:sldId id="287" r:id="rId29"/>
    <p:sldId id="288" r:id="rId30"/>
    <p:sldId id="297" r:id="rId31"/>
    <p:sldId id="312" r:id="rId32"/>
    <p:sldId id="298" r:id="rId33"/>
    <p:sldId id="299" r:id="rId34"/>
    <p:sldId id="300" r:id="rId35"/>
    <p:sldId id="301" r:id="rId36"/>
    <p:sldId id="302" r:id="rId37"/>
    <p:sldId id="303" r:id="rId38"/>
    <p:sldId id="304" r:id="rId39"/>
    <p:sldId id="305" r:id="rId40"/>
    <p:sldId id="313" r:id="rId41"/>
    <p:sldId id="314" r:id="rId42"/>
    <p:sldId id="315" r:id="rId43"/>
    <p:sldId id="316" r:id="rId44"/>
    <p:sldId id="317" r:id="rId45"/>
    <p:sldId id="318" r:id="rId46"/>
    <p:sldId id="291" r:id="rId47"/>
  </p:sldIdLst>
  <p:sldSz cx="12192000" cy="6858000"/>
  <p:notesSz cx="6858000" cy="9144000"/>
  <p:defaultTextStyle>
    <a:defPPr>
      <a:defRPr lang="he-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67" autoAdjust="0"/>
    <p:restoredTop sz="94660"/>
  </p:normalViewPr>
  <p:slideViewPr>
    <p:cSldViewPr snapToGrid="0">
      <p:cViewPr varScale="1">
        <p:scale>
          <a:sx n="115" d="100"/>
          <a:sy n="115" d="100"/>
        </p:scale>
        <p:origin x="39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19878" y="1122363"/>
            <a:ext cx="11308702" cy="2387600"/>
          </a:xfrm>
        </p:spPr>
        <p:txBody>
          <a:bodyPr anchor="b"/>
          <a:lstStyle>
            <a:lvl1pPr algn="ctr" rtl="1">
              <a:defRPr sz="6000">
                <a:latin typeface="Tahoma" panose="020B0604030504040204" pitchFamily="34" charset="0"/>
                <a:ea typeface="Tahoma" panose="020B0604030504040204" pitchFamily="34" charset="0"/>
                <a:cs typeface="Tahoma" panose="020B0604030504040204" pitchFamily="34" charset="0"/>
              </a:defRPr>
            </a:lvl1pPr>
          </a:lstStyle>
          <a:p>
            <a:r>
              <a:rPr lang="en-US" smtClean="0"/>
              <a:t>Click to edit Master title style</a:t>
            </a:r>
            <a:endParaRPr lang="he-IL" dirty="0"/>
          </a:p>
        </p:txBody>
      </p:sp>
      <p:sp>
        <p:nvSpPr>
          <p:cNvPr id="3" name="Subtitle 2"/>
          <p:cNvSpPr>
            <a:spLocks noGrp="1"/>
          </p:cNvSpPr>
          <p:nvPr>
            <p:ph type="subTitle" idx="1"/>
          </p:nvPr>
        </p:nvSpPr>
        <p:spPr>
          <a:xfrm>
            <a:off x="419878" y="3602038"/>
            <a:ext cx="11308702" cy="1655762"/>
          </a:xfrm>
        </p:spPr>
        <p:txBody>
          <a:bodyPr/>
          <a:lstStyle>
            <a:lvl1pPr marL="0" indent="0" algn="ctr">
              <a:buNone/>
              <a:defRPr sz="2400">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he-IL" dirty="0"/>
          </a:p>
        </p:txBody>
      </p:sp>
      <p:sp>
        <p:nvSpPr>
          <p:cNvPr id="5" name="Footer Placeholder 4"/>
          <p:cNvSpPr>
            <a:spLocks noGrp="1"/>
          </p:cNvSpPr>
          <p:nvPr>
            <p:ph type="ftr" sz="quarter" idx="11"/>
          </p:nvPr>
        </p:nvSpPr>
        <p:spPr>
          <a:xfrm>
            <a:off x="4253204" y="6337689"/>
            <a:ext cx="4114800" cy="365125"/>
          </a:xfrm>
        </p:spPr>
        <p:txBody>
          <a:bodyPr/>
          <a:lstStyle/>
          <a:p>
            <a:endParaRPr lang="he-IL" dirty="0"/>
          </a:p>
        </p:txBody>
      </p:sp>
    </p:spTree>
    <p:extLst>
      <p:ext uri="{BB962C8B-B14F-4D97-AF65-F5344CB8AC3E}">
        <p14:creationId xmlns:p14="http://schemas.microsoft.com/office/powerpoint/2010/main" val="683647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r>
              <a:rPr lang="en-US" smtClean="0"/>
              <a:t>Click to edit Master title style</a:t>
            </a:r>
            <a:endParaRPr lang="he-IL" dirty="0"/>
          </a:p>
        </p:txBody>
      </p:sp>
      <p:sp>
        <p:nvSpPr>
          <p:cNvPr id="3" name="Content Placeholder 2"/>
          <p:cNvSpPr>
            <a:spLocks noGrp="1"/>
          </p:cNvSpPr>
          <p:nvPr>
            <p:ph idx="1"/>
          </p:nvPr>
        </p:nvSpPr>
        <p:spPr/>
        <p:txBody>
          <a:bodyPr/>
          <a:lstStyle>
            <a:lvl1pPr algn="r" rtl="1">
              <a:defRPr>
                <a:latin typeface="Tahoma" panose="020B0604030504040204" pitchFamily="34" charset="0"/>
                <a:ea typeface="Tahoma" panose="020B0604030504040204" pitchFamily="34" charset="0"/>
                <a:cs typeface="Tahoma" panose="020B0604030504040204" pitchFamily="34" charset="0"/>
              </a:defRPr>
            </a:lvl1pPr>
            <a:lvl2pPr algn="r" rtl="1">
              <a:defRPr>
                <a:latin typeface="Tahoma" panose="020B0604030504040204" pitchFamily="34" charset="0"/>
                <a:ea typeface="Tahoma" panose="020B0604030504040204" pitchFamily="34" charset="0"/>
                <a:cs typeface="Tahoma" panose="020B0604030504040204" pitchFamily="34" charset="0"/>
              </a:defRPr>
            </a:lvl2pPr>
            <a:lvl3pPr algn="r" rtl="1">
              <a:defRPr>
                <a:latin typeface="Tahoma" panose="020B0604030504040204" pitchFamily="34" charset="0"/>
                <a:ea typeface="Tahoma" panose="020B0604030504040204" pitchFamily="34" charset="0"/>
                <a:cs typeface="Tahoma" panose="020B0604030504040204" pitchFamily="34" charset="0"/>
              </a:defRPr>
            </a:lvl3pPr>
            <a:lvl4pPr algn="r" rtl="1">
              <a:defRPr>
                <a:latin typeface="Tahoma" panose="020B0604030504040204" pitchFamily="34" charset="0"/>
                <a:ea typeface="Tahoma" panose="020B0604030504040204" pitchFamily="34" charset="0"/>
                <a:cs typeface="Tahoma" panose="020B0604030504040204" pitchFamily="34" charset="0"/>
              </a:defRPr>
            </a:lvl4pPr>
            <a:lvl5pPr algn="r" rtl="1">
              <a:defRPr>
                <a:latin typeface="Tahoma" panose="020B0604030504040204" pitchFamily="34" charset="0"/>
                <a:ea typeface="Tahoma" panose="020B0604030504040204" pitchFamily="34" charset="0"/>
                <a:cs typeface="Tahoma" panose="020B060403050404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dirty="0"/>
          </a:p>
        </p:txBody>
      </p:sp>
    </p:spTree>
    <p:extLst>
      <p:ext uri="{BB962C8B-B14F-4D97-AF65-F5344CB8AC3E}">
        <p14:creationId xmlns:p14="http://schemas.microsoft.com/office/powerpoint/2010/main" val="24280422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t="-21000" b="-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he-IL"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FD8B3F-A059-48F3-AC79-A1D05358AA89}" type="datetimeFigureOut">
              <a:rPr lang="he-IL" smtClean="0"/>
              <a:t>א'/שבט/תשע"ו</a:t>
            </a:fld>
            <a:endParaRPr lang="he-I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FA6042-FE05-47CA-8161-955F9A8278C4}" type="slidenum">
              <a:rPr lang="he-IL" smtClean="0"/>
              <a:t>‹#›</a:t>
            </a:fld>
            <a:endParaRPr lang="he-IL"/>
          </a:p>
        </p:txBody>
      </p:sp>
    </p:spTree>
    <p:extLst>
      <p:ext uri="{BB962C8B-B14F-4D97-AF65-F5344CB8AC3E}">
        <p14:creationId xmlns:p14="http://schemas.microsoft.com/office/powerpoint/2010/main" val="3303114595"/>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r" defTabSz="914400" rtl="1" eaLnBrk="1" latinLnBrk="0" hangingPunct="1">
        <a:lnSpc>
          <a:spcPct val="90000"/>
        </a:lnSpc>
        <a:spcBef>
          <a:spcPct val="0"/>
        </a:spcBef>
        <a:buNone/>
        <a:defRPr sz="4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0642" y="2323090"/>
            <a:ext cx="11308702" cy="2387600"/>
          </a:xfrm>
        </p:spPr>
        <p:txBody>
          <a:bodyPr>
            <a:noAutofit/>
          </a:bodyPr>
          <a:lstStyle/>
          <a:p>
            <a:r>
              <a:rPr lang="he-IL" sz="13800" b="1" dirty="0" smtClean="0">
                <a:solidFill>
                  <a:schemeClr val="bg1"/>
                </a:solidFill>
              </a:rPr>
              <a:t>תכנות אסינכרוני</a:t>
            </a:r>
            <a:endParaRPr lang="he-IL" sz="13800" b="1" dirty="0">
              <a:solidFill>
                <a:schemeClr val="bg1"/>
              </a:solidFill>
            </a:endParaRPr>
          </a:p>
        </p:txBody>
      </p:sp>
      <p:sp>
        <p:nvSpPr>
          <p:cNvPr id="3" name="Subtitle 2"/>
          <p:cNvSpPr>
            <a:spLocks noGrp="1"/>
          </p:cNvSpPr>
          <p:nvPr>
            <p:ph type="subTitle" idx="1"/>
          </p:nvPr>
        </p:nvSpPr>
        <p:spPr>
          <a:xfrm>
            <a:off x="632314" y="4904365"/>
            <a:ext cx="11308702" cy="1655762"/>
          </a:xfrm>
        </p:spPr>
        <p:txBody>
          <a:bodyPr/>
          <a:lstStyle/>
          <a:p>
            <a:r>
              <a:rPr lang="he-IL" dirty="0" smtClean="0">
                <a:solidFill>
                  <a:schemeClr val="bg1"/>
                </a:solidFill>
              </a:rPr>
              <a:t>מבוא</a:t>
            </a:r>
            <a:endParaRPr lang="he-IL" dirty="0">
              <a:solidFill>
                <a:schemeClr val="bg1"/>
              </a:solidFill>
            </a:endParaRPr>
          </a:p>
        </p:txBody>
      </p:sp>
    </p:spTree>
    <p:extLst>
      <p:ext uri="{BB962C8B-B14F-4D97-AF65-F5344CB8AC3E}">
        <p14:creationId xmlns:p14="http://schemas.microsoft.com/office/powerpoint/2010/main" val="451704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7271"/>
            <a:ext cx="10515600" cy="971620"/>
          </a:xfrm>
        </p:spPr>
        <p:txBody>
          <a:bodyPr/>
          <a:lstStyle/>
          <a:p>
            <a:r>
              <a:rPr lang="he-IL" dirty="0" smtClean="0">
                <a:solidFill>
                  <a:schemeClr val="bg1"/>
                </a:solidFill>
              </a:rPr>
              <a:t>סינכרוני </a:t>
            </a:r>
            <a:r>
              <a:rPr lang="he-IL" dirty="0">
                <a:solidFill>
                  <a:schemeClr val="bg1"/>
                </a:solidFill>
              </a:rPr>
              <a:t>מול אסינכרוני</a:t>
            </a:r>
          </a:p>
        </p:txBody>
      </p:sp>
      <p:sp>
        <p:nvSpPr>
          <p:cNvPr id="3" name="Content Placeholder 2"/>
          <p:cNvSpPr>
            <a:spLocks noGrp="1"/>
          </p:cNvSpPr>
          <p:nvPr>
            <p:ph idx="1"/>
          </p:nvPr>
        </p:nvSpPr>
        <p:spPr>
          <a:xfrm>
            <a:off x="838200" y="1068891"/>
            <a:ext cx="10515600" cy="5108072"/>
          </a:xfrm>
        </p:spPr>
        <p:txBody>
          <a:bodyPr>
            <a:normAutofit fontScale="85000" lnSpcReduction="20000"/>
          </a:bodyPr>
          <a:lstStyle/>
          <a:p>
            <a:pPr marL="0" indent="0">
              <a:buNone/>
            </a:pPr>
            <a:r>
              <a:rPr lang="he-IL" sz="3800" b="1" dirty="0">
                <a:solidFill>
                  <a:srgbClr val="FFC000"/>
                </a:solidFill>
              </a:rPr>
              <a:t>תכנות </a:t>
            </a:r>
            <a:r>
              <a:rPr lang="he-IL" sz="3800" b="1" dirty="0" smtClean="0">
                <a:solidFill>
                  <a:srgbClr val="FFC000"/>
                </a:solidFill>
              </a:rPr>
              <a:t>אסינכרוני </a:t>
            </a:r>
            <a:endParaRPr lang="he-IL" sz="3800" b="1" dirty="0">
              <a:solidFill>
                <a:srgbClr val="FFC000"/>
              </a:solidFill>
            </a:endParaRPr>
          </a:p>
          <a:p>
            <a:pPr>
              <a:lnSpc>
                <a:spcPct val="120000"/>
              </a:lnSpc>
            </a:pPr>
            <a:r>
              <a:rPr lang="he-IL" dirty="0" smtClean="0">
                <a:solidFill>
                  <a:schemeClr val="bg1"/>
                </a:solidFill>
              </a:rPr>
              <a:t>ואם נבצע את המשימות במקביל?</a:t>
            </a:r>
          </a:p>
          <a:p>
            <a:pPr>
              <a:lnSpc>
                <a:spcPct val="120000"/>
              </a:lnSpc>
            </a:pPr>
            <a:r>
              <a:rPr lang="he-IL" dirty="0" smtClean="0">
                <a:solidFill>
                  <a:schemeClr val="bg1"/>
                </a:solidFill>
              </a:rPr>
              <a:t>נתחיל במשימה הראשונה, נריץ אותה ברקע, נבקש </a:t>
            </a:r>
            <a:r>
              <a:rPr lang="en-US" dirty="0" smtClean="0">
                <a:solidFill>
                  <a:schemeClr val="bg1"/>
                </a:solidFill>
              </a:rPr>
              <a:t/>
            </a:r>
            <a:br>
              <a:rPr lang="en-US" dirty="0" smtClean="0">
                <a:solidFill>
                  <a:schemeClr val="bg1"/>
                </a:solidFill>
              </a:rPr>
            </a:br>
            <a:r>
              <a:rPr lang="he-IL" dirty="0" smtClean="0">
                <a:solidFill>
                  <a:schemeClr val="bg1"/>
                </a:solidFill>
              </a:rPr>
              <a:t>מהמחשב שיודיע לנו כאשר הוא מסיים.</a:t>
            </a:r>
          </a:p>
          <a:p>
            <a:pPr>
              <a:lnSpc>
                <a:spcPct val="120000"/>
              </a:lnSpc>
            </a:pPr>
            <a:r>
              <a:rPr lang="he-IL" dirty="0" smtClean="0">
                <a:solidFill>
                  <a:schemeClr val="bg1"/>
                </a:solidFill>
              </a:rPr>
              <a:t>תוך כדי, נתחיל במשימה השנייה, נריץ אותה ברקע, </a:t>
            </a:r>
            <a:r>
              <a:rPr lang="en-US" dirty="0" smtClean="0">
                <a:solidFill>
                  <a:schemeClr val="bg1"/>
                </a:solidFill>
              </a:rPr>
              <a:t/>
            </a:r>
            <a:br>
              <a:rPr lang="en-US" dirty="0" smtClean="0">
                <a:solidFill>
                  <a:schemeClr val="bg1"/>
                </a:solidFill>
              </a:rPr>
            </a:br>
            <a:r>
              <a:rPr lang="he-IL" dirty="0" smtClean="0">
                <a:solidFill>
                  <a:schemeClr val="bg1"/>
                </a:solidFill>
              </a:rPr>
              <a:t>נבקש מהמחשב שיודיע לנו כאשר הוא מסיים.</a:t>
            </a:r>
            <a:endParaRPr lang="en-US" dirty="0" smtClean="0">
              <a:solidFill>
                <a:schemeClr val="bg1"/>
              </a:solidFill>
            </a:endParaRPr>
          </a:p>
          <a:p>
            <a:pPr>
              <a:lnSpc>
                <a:spcPct val="120000"/>
              </a:lnSpc>
            </a:pPr>
            <a:r>
              <a:rPr lang="he-IL" dirty="0" smtClean="0">
                <a:solidFill>
                  <a:schemeClr val="bg1"/>
                </a:solidFill>
              </a:rPr>
              <a:t>תוך כדי, נתחיל במשימה השלישית, נריץ אותה ברקע...</a:t>
            </a:r>
          </a:p>
          <a:p>
            <a:pPr>
              <a:lnSpc>
                <a:spcPct val="120000"/>
              </a:lnSpc>
            </a:pPr>
            <a:endParaRPr lang="he-IL" dirty="0">
              <a:solidFill>
                <a:schemeClr val="bg1"/>
              </a:solidFill>
            </a:endParaRPr>
          </a:p>
          <a:p>
            <a:pPr>
              <a:lnSpc>
                <a:spcPct val="120000"/>
              </a:lnSpc>
            </a:pPr>
            <a:r>
              <a:rPr lang="he-IL" dirty="0" smtClean="0">
                <a:solidFill>
                  <a:schemeClr val="bg1"/>
                </a:solidFill>
              </a:rPr>
              <a:t>ננצל את משאבי המחשב בצורה מיטבית.</a:t>
            </a:r>
          </a:p>
          <a:p>
            <a:pPr>
              <a:lnSpc>
                <a:spcPct val="120000"/>
              </a:lnSpc>
            </a:pPr>
            <a:r>
              <a:rPr lang="he-IL" dirty="0" smtClean="0">
                <a:solidFill>
                  <a:schemeClr val="bg1"/>
                </a:solidFill>
              </a:rPr>
              <a:t>ממשק המשתמש יישאר זמין</a:t>
            </a:r>
            <a:r>
              <a:rPr lang="he-IL" dirty="0">
                <a:solidFill>
                  <a:schemeClr val="bg1"/>
                </a:solidFill>
              </a:rPr>
              <a:t>.</a:t>
            </a:r>
            <a:r>
              <a:rPr lang="en-US" dirty="0" smtClean="0">
                <a:solidFill>
                  <a:schemeClr val="bg1"/>
                </a:solidFill>
              </a:rPr>
              <a:t/>
            </a:r>
            <a:br>
              <a:rPr lang="en-US" dirty="0" smtClean="0">
                <a:solidFill>
                  <a:schemeClr val="bg1"/>
                </a:solidFill>
              </a:rPr>
            </a:br>
            <a:r>
              <a:rPr lang="he-IL" dirty="0" smtClean="0">
                <a:solidFill>
                  <a:schemeClr val="bg1"/>
                </a:solidFill>
              </a:rPr>
              <a:t>  </a:t>
            </a:r>
            <a:endParaRPr lang="he-IL" dirty="0">
              <a:solidFill>
                <a:schemeClr val="bg1"/>
              </a:solidFill>
            </a:endParaRPr>
          </a:p>
        </p:txBody>
      </p:sp>
      <p:pic>
        <p:nvPicPr>
          <p:cNvPr id="4" name="Picture 3"/>
          <p:cNvPicPr>
            <a:picLocks noChangeAspect="1"/>
          </p:cNvPicPr>
          <p:nvPr/>
        </p:nvPicPr>
        <p:blipFill>
          <a:blip r:embed="rId2"/>
          <a:stretch>
            <a:fillRect/>
          </a:stretch>
        </p:blipFill>
        <p:spPr>
          <a:xfrm>
            <a:off x="470904" y="796946"/>
            <a:ext cx="4897398" cy="5380017"/>
          </a:xfrm>
          <a:prstGeom prst="rect">
            <a:avLst/>
          </a:prstGeom>
        </p:spPr>
      </p:pic>
      <p:sp>
        <p:nvSpPr>
          <p:cNvPr id="5" name="TextBox 4"/>
          <p:cNvSpPr txBox="1"/>
          <p:nvPr/>
        </p:nvSpPr>
        <p:spPr>
          <a:xfrm>
            <a:off x="4264429" y="5957957"/>
            <a:ext cx="1986742" cy="707886"/>
          </a:xfrm>
          <a:prstGeom prst="rect">
            <a:avLst/>
          </a:prstGeom>
          <a:noFill/>
        </p:spPr>
        <p:txBody>
          <a:bodyPr wrap="square" rtlCol="1">
            <a:spAutoFit/>
          </a:bodyPr>
          <a:lstStyle/>
          <a:p>
            <a:pPr algn="r" rtl="1"/>
            <a:r>
              <a:rPr lang="he-IL" sz="4000" dirty="0" smtClean="0">
                <a:solidFill>
                  <a:schemeClr val="bg1"/>
                </a:solidFill>
              </a:rPr>
              <a:t>ציר הזמן</a:t>
            </a:r>
            <a:endParaRPr lang="he-IL" sz="4000" dirty="0">
              <a:solidFill>
                <a:schemeClr val="bg1"/>
              </a:solidFill>
            </a:endParaRPr>
          </a:p>
        </p:txBody>
      </p:sp>
      <p:sp>
        <p:nvSpPr>
          <p:cNvPr id="6" name="TextBox 5"/>
          <p:cNvSpPr txBox="1"/>
          <p:nvPr/>
        </p:nvSpPr>
        <p:spPr>
          <a:xfrm rot="16200000">
            <a:off x="-500802" y="3755131"/>
            <a:ext cx="1587731" cy="707886"/>
          </a:xfrm>
          <a:prstGeom prst="rect">
            <a:avLst/>
          </a:prstGeom>
          <a:noFill/>
        </p:spPr>
        <p:txBody>
          <a:bodyPr wrap="square" rtlCol="1">
            <a:spAutoFit/>
          </a:bodyPr>
          <a:lstStyle/>
          <a:p>
            <a:pPr algn="r" rtl="1"/>
            <a:r>
              <a:rPr lang="he-IL" sz="4000" dirty="0" smtClean="0">
                <a:solidFill>
                  <a:schemeClr val="bg1"/>
                </a:solidFill>
              </a:rPr>
              <a:t>מטלות</a:t>
            </a:r>
            <a:endParaRPr lang="he-IL" sz="4000" dirty="0">
              <a:solidFill>
                <a:schemeClr val="bg1"/>
              </a:solidFill>
            </a:endParaRPr>
          </a:p>
        </p:txBody>
      </p:sp>
    </p:spTree>
    <p:extLst>
      <p:ext uri="{BB962C8B-B14F-4D97-AF65-F5344CB8AC3E}">
        <p14:creationId xmlns:p14="http://schemas.microsoft.com/office/powerpoint/2010/main" val="11447702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solidFill>
                  <a:schemeClr val="bg1"/>
                </a:solidFill>
              </a:rPr>
              <a:t>תכנות אסינכרוני</a:t>
            </a:r>
            <a:endParaRPr lang="he-IL" dirty="0">
              <a:solidFill>
                <a:schemeClr val="bg1"/>
              </a:solidFill>
            </a:endParaRPr>
          </a:p>
        </p:txBody>
      </p:sp>
      <p:sp>
        <p:nvSpPr>
          <p:cNvPr id="3" name="Content Placeholder 2"/>
          <p:cNvSpPr>
            <a:spLocks noGrp="1"/>
          </p:cNvSpPr>
          <p:nvPr>
            <p:ph idx="1"/>
          </p:nvPr>
        </p:nvSpPr>
        <p:spPr/>
        <p:txBody>
          <a:bodyPr/>
          <a:lstStyle/>
          <a:p>
            <a:pPr marL="0" indent="0">
              <a:buNone/>
            </a:pPr>
            <a:r>
              <a:rPr lang="he-IL" sz="3600" b="1" dirty="0" smtClean="0">
                <a:solidFill>
                  <a:srgbClr val="FFC000"/>
                </a:solidFill>
              </a:rPr>
              <a:t>הצורך</a:t>
            </a:r>
            <a:endParaRPr lang="he-IL" b="1" dirty="0" smtClean="0">
              <a:solidFill>
                <a:srgbClr val="FFC000"/>
              </a:solidFill>
            </a:endParaRPr>
          </a:p>
          <a:p>
            <a:pPr>
              <a:lnSpc>
                <a:spcPct val="100000"/>
              </a:lnSpc>
            </a:pPr>
            <a:r>
              <a:rPr lang="he-IL" dirty="0">
                <a:solidFill>
                  <a:schemeClr val="bg1"/>
                </a:solidFill>
              </a:rPr>
              <a:t>מערכות תוכנה מטפלות בנפח הולך וגובר של מידע המגיע ממקורות שונים ורבים (מסדי נתונים חיצוניים, מסדי נתונים פנימיים, שירותי רשת, קבצי</a:t>
            </a:r>
            <a:r>
              <a:rPr lang="en-US" dirty="0">
                <a:solidFill>
                  <a:schemeClr val="bg1"/>
                </a:solidFill>
              </a:rPr>
              <a:t>XML  </a:t>
            </a:r>
            <a:r>
              <a:rPr lang="he-IL" dirty="0" smtClean="0">
                <a:solidFill>
                  <a:schemeClr val="bg1"/>
                </a:solidFill>
              </a:rPr>
              <a:t> ועוד</a:t>
            </a:r>
            <a:r>
              <a:rPr lang="he-IL" dirty="0">
                <a:solidFill>
                  <a:schemeClr val="bg1"/>
                </a:solidFill>
              </a:rPr>
              <a:t>).</a:t>
            </a:r>
          </a:p>
          <a:p>
            <a:pPr>
              <a:lnSpc>
                <a:spcPct val="100000"/>
              </a:lnSpc>
            </a:pPr>
            <a:r>
              <a:rPr lang="he-IL" dirty="0" smtClean="0">
                <a:solidFill>
                  <a:schemeClr val="bg1"/>
                </a:solidFill>
              </a:rPr>
              <a:t>מערכות </a:t>
            </a:r>
            <a:r>
              <a:rPr lang="he-IL" dirty="0">
                <a:solidFill>
                  <a:schemeClr val="bg1"/>
                </a:solidFill>
              </a:rPr>
              <a:t>תוכנה העושות שימוש </a:t>
            </a:r>
            <a:r>
              <a:rPr lang="he-IL" dirty="0" smtClean="0">
                <a:solidFill>
                  <a:schemeClr val="bg1"/>
                </a:solidFill>
              </a:rPr>
              <a:t>בממשק משתמש עשיר הדורש חישובים רבים. </a:t>
            </a:r>
            <a:endParaRPr lang="he-IL" dirty="0">
              <a:solidFill>
                <a:schemeClr val="bg1"/>
              </a:solidFill>
            </a:endParaRPr>
          </a:p>
          <a:p>
            <a:pPr>
              <a:lnSpc>
                <a:spcPct val="100000"/>
              </a:lnSpc>
            </a:pPr>
            <a:r>
              <a:rPr lang="he-IL" dirty="0" smtClean="0">
                <a:solidFill>
                  <a:schemeClr val="bg1"/>
                </a:solidFill>
              </a:rPr>
              <a:t>שימוש </a:t>
            </a:r>
            <a:r>
              <a:rPr lang="he-IL" dirty="0">
                <a:solidFill>
                  <a:schemeClr val="bg1"/>
                </a:solidFill>
              </a:rPr>
              <a:t>הולך וגובר במידע המגיע מרשת האינטרנט.</a:t>
            </a:r>
          </a:p>
          <a:p>
            <a:pPr marL="0" indent="0">
              <a:buNone/>
            </a:pPr>
            <a:endParaRPr lang="he-IL"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197" y="115466"/>
            <a:ext cx="4199812" cy="18456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826215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solidFill>
                  <a:schemeClr val="bg1"/>
                </a:solidFill>
              </a:rPr>
              <a:t>תכנות אסינכרוני</a:t>
            </a:r>
            <a:endParaRPr lang="he-IL" dirty="0">
              <a:solidFill>
                <a:schemeClr val="bg1"/>
              </a:solidFill>
            </a:endParaRPr>
          </a:p>
        </p:txBody>
      </p:sp>
      <p:sp>
        <p:nvSpPr>
          <p:cNvPr id="3" name="Content Placeholder 2"/>
          <p:cNvSpPr>
            <a:spLocks noGrp="1"/>
          </p:cNvSpPr>
          <p:nvPr>
            <p:ph idx="1"/>
          </p:nvPr>
        </p:nvSpPr>
        <p:spPr>
          <a:xfrm>
            <a:off x="4665306" y="1825625"/>
            <a:ext cx="6688494" cy="4351338"/>
          </a:xfrm>
        </p:spPr>
        <p:txBody>
          <a:bodyPr/>
          <a:lstStyle/>
          <a:p>
            <a:pPr marL="0" indent="0">
              <a:buNone/>
            </a:pPr>
            <a:r>
              <a:rPr lang="he-IL" sz="3600" b="1" dirty="0" smtClean="0">
                <a:solidFill>
                  <a:srgbClr val="FFC000"/>
                </a:solidFill>
              </a:rPr>
              <a:t>בעבר....</a:t>
            </a:r>
          </a:p>
          <a:p>
            <a:r>
              <a:rPr lang="he-IL" dirty="0">
                <a:solidFill>
                  <a:schemeClr val="bg1"/>
                </a:solidFill>
              </a:rPr>
              <a:t>המילה "אסינכרוני" </a:t>
            </a:r>
            <a:r>
              <a:rPr lang="he-IL" dirty="0" smtClean="0">
                <a:solidFill>
                  <a:schemeClr val="bg1"/>
                </a:solidFill>
              </a:rPr>
              <a:t>העבירה </a:t>
            </a:r>
            <a:r>
              <a:rPr lang="he-IL" dirty="0">
                <a:solidFill>
                  <a:schemeClr val="bg1"/>
                </a:solidFill>
              </a:rPr>
              <a:t>רטט קל של פחד ולעיתים אימה בקרב לא מעט מפתחים (ואפילו ותיקים ומנוסים).</a:t>
            </a:r>
          </a:p>
          <a:p>
            <a:r>
              <a:rPr lang="he-IL" dirty="0">
                <a:solidFill>
                  <a:schemeClr val="bg1"/>
                </a:solidFill>
              </a:rPr>
              <a:t>הטכניקות המסורתיות לכתיבת יישומים אסינכרוניים היו מסובכות, קשות לכתיבה, מורכבות בניפוי שגיאות, ומסובכות ויקרות בתחזוקה.</a:t>
            </a:r>
          </a:p>
          <a:p>
            <a:pPr marL="0" indent="0">
              <a:buNone/>
            </a:pPr>
            <a:endParaRPr lang="he-IL" dirty="0">
              <a:solidFill>
                <a:schemeClr val="bg1"/>
              </a:solidFill>
            </a:endParaRPr>
          </a:p>
        </p:txBody>
      </p:sp>
      <p:pic>
        <p:nvPicPr>
          <p:cNvPr id="5" name="Picture 4"/>
          <p:cNvPicPr>
            <a:picLocks noChangeAspect="1"/>
          </p:cNvPicPr>
          <p:nvPr/>
        </p:nvPicPr>
        <p:blipFill>
          <a:blip r:embed="rId2"/>
          <a:stretch>
            <a:fillRect/>
          </a:stretch>
        </p:blipFill>
        <p:spPr>
          <a:xfrm>
            <a:off x="277692" y="337147"/>
            <a:ext cx="4469799" cy="29769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25186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6449"/>
            <a:ext cx="10515600" cy="761711"/>
          </a:xfrm>
        </p:spPr>
        <p:txBody>
          <a:bodyPr/>
          <a:lstStyle/>
          <a:p>
            <a:r>
              <a:rPr lang="he-IL" dirty="0" smtClean="0">
                <a:solidFill>
                  <a:schemeClr val="bg1"/>
                </a:solidFill>
              </a:rPr>
              <a:t>תכנות אסינכרוני</a:t>
            </a:r>
            <a:endParaRPr lang="he-IL" dirty="0">
              <a:solidFill>
                <a:schemeClr val="bg1"/>
              </a:solidFill>
            </a:endParaRPr>
          </a:p>
        </p:txBody>
      </p:sp>
      <p:sp>
        <p:nvSpPr>
          <p:cNvPr id="3" name="Content Placeholder 2"/>
          <p:cNvSpPr>
            <a:spLocks noGrp="1"/>
          </p:cNvSpPr>
          <p:nvPr>
            <p:ph idx="1"/>
          </p:nvPr>
        </p:nvSpPr>
        <p:spPr>
          <a:xfrm>
            <a:off x="838200" y="895927"/>
            <a:ext cx="10515600" cy="5588000"/>
          </a:xfrm>
        </p:spPr>
        <p:txBody>
          <a:bodyPr>
            <a:normAutofit fontScale="92500"/>
          </a:bodyPr>
          <a:lstStyle/>
          <a:p>
            <a:pPr marL="0" indent="0">
              <a:buNone/>
            </a:pPr>
            <a:r>
              <a:rPr lang="he-IL" sz="3600" b="1" dirty="0" smtClean="0">
                <a:solidFill>
                  <a:srgbClr val="FFC000"/>
                </a:solidFill>
              </a:rPr>
              <a:t>כיום</a:t>
            </a:r>
            <a:endParaRPr lang="he-IL" b="1" dirty="0" smtClean="0">
              <a:solidFill>
                <a:srgbClr val="FFC000"/>
              </a:solidFill>
            </a:endParaRPr>
          </a:p>
          <a:p>
            <a:pPr marL="0" indent="0">
              <a:lnSpc>
                <a:spcPct val="110000"/>
              </a:lnSpc>
              <a:buNone/>
            </a:pPr>
            <a:r>
              <a:rPr lang="he-IL" dirty="0" smtClean="0">
                <a:solidFill>
                  <a:schemeClr val="bg1"/>
                </a:solidFill>
              </a:rPr>
              <a:t>סדרה של שיפורים טכנולוגיים באים </a:t>
            </a:r>
            <a:r>
              <a:rPr lang="he-IL" dirty="0">
                <a:solidFill>
                  <a:schemeClr val="bg1"/>
                </a:solidFill>
              </a:rPr>
              <a:t>לידי ביטוי הן בחומרה והן </a:t>
            </a:r>
            <a:r>
              <a:rPr lang="he-IL" dirty="0" smtClean="0">
                <a:solidFill>
                  <a:schemeClr val="bg1"/>
                </a:solidFill>
              </a:rPr>
              <a:t>בתוכנה</a:t>
            </a:r>
            <a:r>
              <a:rPr lang="he-IL" dirty="0">
                <a:solidFill>
                  <a:schemeClr val="bg1"/>
                </a:solidFill>
              </a:rPr>
              <a:t>:</a:t>
            </a:r>
          </a:p>
          <a:p>
            <a:pPr>
              <a:lnSpc>
                <a:spcPct val="110000"/>
              </a:lnSpc>
            </a:pPr>
            <a:r>
              <a:rPr lang="he-IL" b="1" dirty="0">
                <a:solidFill>
                  <a:srgbClr val="FFFF00"/>
                </a:solidFill>
              </a:rPr>
              <a:t>בחומרה</a:t>
            </a:r>
            <a:r>
              <a:rPr lang="he-IL" dirty="0">
                <a:solidFill>
                  <a:schemeClr val="bg1"/>
                </a:solidFill>
              </a:rPr>
              <a:t> -  השיפור העיקרי הם מעבדים מרובי ליבות המאפשרים מקביליות אמתית.</a:t>
            </a:r>
            <a:br>
              <a:rPr lang="he-IL" dirty="0">
                <a:solidFill>
                  <a:schemeClr val="bg1"/>
                </a:solidFill>
              </a:rPr>
            </a:br>
            <a:r>
              <a:rPr lang="he-IL" dirty="0">
                <a:solidFill>
                  <a:schemeClr val="bg1"/>
                </a:solidFill>
              </a:rPr>
              <a:t>מעבדים מרובי ליבות בני 4 ליבות</a:t>
            </a:r>
            <a:r>
              <a:rPr lang="he-IL" dirty="0" smtClean="0">
                <a:solidFill>
                  <a:schemeClr val="bg1"/>
                </a:solidFill>
              </a:rPr>
              <a:t>, </a:t>
            </a:r>
            <a:r>
              <a:rPr lang="he-IL" dirty="0">
                <a:solidFill>
                  <a:schemeClr val="bg1"/>
                </a:solidFill>
              </a:rPr>
              <a:t>8 ליבות ואפילו יותר הם כבר סטנדרט הכרחי לא רק במחשבי </a:t>
            </a:r>
            <a:r>
              <a:rPr lang="en-US" dirty="0">
                <a:solidFill>
                  <a:schemeClr val="bg1"/>
                </a:solidFill>
              </a:rPr>
              <a:t>PC </a:t>
            </a:r>
            <a:r>
              <a:rPr lang="he-IL" dirty="0" smtClean="0">
                <a:solidFill>
                  <a:schemeClr val="bg1"/>
                </a:solidFill>
              </a:rPr>
              <a:t> אלא </a:t>
            </a:r>
            <a:r>
              <a:rPr lang="he-IL" dirty="0">
                <a:solidFill>
                  <a:schemeClr val="bg1"/>
                </a:solidFill>
              </a:rPr>
              <a:t>גם בטאבלטים ומטלפונים חכמים. </a:t>
            </a:r>
          </a:p>
          <a:p>
            <a:pPr>
              <a:lnSpc>
                <a:spcPct val="110000"/>
              </a:lnSpc>
            </a:pPr>
            <a:r>
              <a:rPr lang="he-IL" b="1" dirty="0">
                <a:solidFill>
                  <a:srgbClr val="FFFF00"/>
                </a:solidFill>
              </a:rPr>
              <a:t>בתוכנה</a:t>
            </a:r>
            <a:r>
              <a:rPr lang="he-IL" dirty="0">
                <a:solidFill>
                  <a:schemeClr val="bg1"/>
                </a:solidFill>
              </a:rPr>
              <a:t>  - שיפור ושדרוג תשתיות תוכנה המאפשרות ניצול היכולת של המעבדים החדישים תוך הקלה על הקושי הרב שהיה בעבר נחלתם של מתכנתים שעסקו בפיתוח ובתחזוקה של תהליכים אסינכרוניים.</a:t>
            </a:r>
          </a:p>
          <a:p>
            <a:pPr marL="0" indent="0">
              <a:buNone/>
            </a:pPr>
            <a:endParaRPr lang="he-IL" b="1" dirty="0">
              <a:solidFill>
                <a:schemeClr val="bg1"/>
              </a:solidFill>
            </a:endParaRPr>
          </a:p>
        </p:txBody>
      </p:sp>
    </p:spTree>
    <p:extLst>
      <p:ext uri="{BB962C8B-B14F-4D97-AF65-F5344CB8AC3E}">
        <p14:creationId xmlns:p14="http://schemas.microsoft.com/office/powerpoint/2010/main" val="40072234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091" y="88035"/>
            <a:ext cx="10515600" cy="817130"/>
          </a:xfrm>
        </p:spPr>
        <p:txBody>
          <a:bodyPr/>
          <a:lstStyle/>
          <a:p>
            <a:r>
              <a:rPr lang="he-IL" dirty="0" smtClean="0">
                <a:solidFill>
                  <a:schemeClr val="bg1"/>
                </a:solidFill>
              </a:rPr>
              <a:t>תכנות אסינכרוני</a:t>
            </a:r>
            <a:endParaRPr lang="he-IL" dirty="0">
              <a:solidFill>
                <a:schemeClr val="bg1"/>
              </a:solidFill>
            </a:endParaRPr>
          </a:p>
        </p:txBody>
      </p:sp>
      <p:sp>
        <p:nvSpPr>
          <p:cNvPr id="3" name="Content Placeholder 2"/>
          <p:cNvSpPr>
            <a:spLocks noGrp="1"/>
          </p:cNvSpPr>
          <p:nvPr>
            <p:ph idx="1"/>
          </p:nvPr>
        </p:nvSpPr>
        <p:spPr>
          <a:xfrm>
            <a:off x="912091" y="905165"/>
            <a:ext cx="10515600" cy="5754253"/>
          </a:xfrm>
        </p:spPr>
        <p:txBody>
          <a:bodyPr>
            <a:normAutofit/>
          </a:bodyPr>
          <a:lstStyle/>
          <a:p>
            <a:pPr>
              <a:lnSpc>
                <a:spcPct val="100000"/>
              </a:lnSpc>
            </a:pPr>
            <a:r>
              <a:rPr lang="he-IL" dirty="0">
                <a:solidFill>
                  <a:schemeClr val="bg1"/>
                </a:solidFill>
              </a:rPr>
              <a:t>ברוכים הבאים למהפכה האסינכרונית של </a:t>
            </a:r>
            <a:r>
              <a:rPr lang="he-IL" dirty="0" smtClean="0">
                <a:solidFill>
                  <a:schemeClr val="bg1"/>
                </a:solidFill>
              </a:rPr>
              <a:t>מיקרוסופט.</a:t>
            </a:r>
          </a:p>
          <a:p>
            <a:pPr>
              <a:lnSpc>
                <a:spcPct val="100000"/>
              </a:lnSpc>
            </a:pPr>
            <a:r>
              <a:rPr lang="he-IL" dirty="0" smtClean="0">
                <a:solidFill>
                  <a:schemeClr val="bg1"/>
                </a:solidFill>
              </a:rPr>
              <a:t>החל מגרסתה הרביעית מציגה</a:t>
            </a:r>
            <a:r>
              <a:rPr lang="en-US" dirty="0" smtClean="0">
                <a:solidFill>
                  <a:schemeClr val="bg1"/>
                </a:solidFill>
              </a:rPr>
              <a:t>NET </a:t>
            </a:r>
            <a:r>
              <a:rPr lang="en-US" dirty="0">
                <a:solidFill>
                  <a:schemeClr val="bg1"/>
                </a:solidFill>
              </a:rPr>
              <a:t>Framework </a:t>
            </a:r>
            <a:r>
              <a:rPr lang="he-IL" dirty="0" smtClean="0">
                <a:solidFill>
                  <a:schemeClr val="bg1"/>
                </a:solidFill>
              </a:rPr>
              <a:t> גישה </a:t>
            </a:r>
            <a:r>
              <a:rPr lang="he-IL" dirty="0">
                <a:solidFill>
                  <a:schemeClr val="bg1"/>
                </a:solidFill>
              </a:rPr>
              <a:t>פשוטה יותר לתכנות אסינכרוני, גישה ששודרגה כאשר יצאה </a:t>
            </a:r>
            <a:r>
              <a:rPr lang="he-IL" dirty="0" smtClean="0">
                <a:solidFill>
                  <a:schemeClr val="bg1"/>
                </a:solidFill>
              </a:rPr>
              <a:t>הגרסה הבאה - </a:t>
            </a:r>
            <a:r>
              <a:rPr lang="en-US" dirty="0">
                <a:solidFill>
                  <a:schemeClr val="bg1"/>
                </a:solidFill>
              </a:rPr>
              <a:t>NET Framework </a:t>
            </a:r>
            <a:r>
              <a:rPr lang="en-US" dirty="0" smtClean="0">
                <a:solidFill>
                  <a:schemeClr val="bg1"/>
                </a:solidFill>
              </a:rPr>
              <a:t>4.5</a:t>
            </a:r>
            <a:r>
              <a:rPr lang="he-IL" dirty="0" smtClean="0">
                <a:solidFill>
                  <a:schemeClr val="bg1"/>
                </a:solidFill>
              </a:rPr>
              <a:t>.</a:t>
            </a:r>
          </a:p>
          <a:p>
            <a:pPr>
              <a:lnSpc>
                <a:spcPct val="100000"/>
              </a:lnSpc>
            </a:pPr>
            <a:r>
              <a:rPr lang="he-IL" dirty="0">
                <a:solidFill>
                  <a:schemeClr val="bg1"/>
                </a:solidFill>
              </a:rPr>
              <a:t>היכולות האסינכרוניות </a:t>
            </a:r>
            <a:r>
              <a:rPr lang="he-IL" dirty="0" smtClean="0">
                <a:solidFill>
                  <a:schemeClr val="bg1"/>
                </a:solidFill>
              </a:rPr>
              <a:t>החדשות באו </a:t>
            </a:r>
            <a:r>
              <a:rPr lang="he-IL" dirty="0">
                <a:solidFill>
                  <a:schemeClr val="bg1"/>
                </a:solidFill>
              </a:rPr>
              <a:t>לעולם ביחד עם </a:t>
            </a:r>
            <a:r>
              <a:rPr lang="en-US" dirty="0">
                <a:solidFill>
                  <a:schemeClr val="bg1"/>
                </a:solidFill>
              </a:rPr>
              <a:t>C# </a:t>
            </a:r>
            <a:r>
              <a:rPr lang="en-US" dirty="0" smtClean="0">
                <a:solidFill>
                  <a:schemeClr val="bg1"/>
                </a:solidFill>
              </a:rPr>
              <a:t>5</a:t>
            </a:r>
            <a:r>
              <a:rPr lang="he-IL" dirty="0" smtClean="0">
                <a:solidFill>
                  <a:schemeClr val="bg1"/>
                </a:solidFill>
              </a:rPr>
              <a:t>.</a:t>
            </a:r>
            <a:endParaRPr lang="he-IL" dirty="0">
              <a:solidFill>
                <a:schemeClr val="bg1"/>
              </a:solidFill>
            </a:endParaRPr>
          </a:p>
          <a:p>
            <a:pPr>
              <a:lnSpc>
                <a:spcPct val="100000"/>
              </a:lnSpc>
            </a:pPr>
            <a:r>
              <a:rPr lang="he-IL" dirty="0" smtClean="0">
                <a:solidFill>
                  <a:schemeClr val="bg1"/>
                </a:solidFill>
              </a:rPr>
              <a:t>בגישה </a:t>
            </a:r>
            <a:r>
              <a:rPr lang="he-IL" dirty="0">
                <a:solidFill>
                  <a:schemeClr val="bg1"/>
                </a:solidFill>
              </a:rPr>
              <a:t>החדשה הקומפיילר אחראי על ביצוע העבודה האסינכרונית הקשה והמורכבת שהמתכנתים נאלצו לעשות בעבר, בעוד שהיישום שומר על מבנה דומה לקוד הסינכרוני שכתבנו עד היום. </a:t>
            </a:r>
          </a:p>
          <a:p>
            <a:pPr>
              <a:lnSpc>
                <a:spcPct val="100000"/>
              </a:lnSpc>
            </a:pPr>
            <a:r>
              <a:rPr lang="he-IL" dirty="0" smtClean="0">
                <a:solidFill>
                  <a:schemeClr val="bg1"/>
                </a:solidFill>
              </a:rPr>
              <a:t>אנו נתמקד ביכולת של </a:t>
            </a:r>
            <a:r>
              <a:rPr lang="en-US" dirty="0" smtClean="0">
                <a:solidFill>
                  <a:schemeClr val="bg1"/>
                </a:solidFill>
              </a:rPr>
              <a:t>.NET Framework 4.5</a:t>
            </a:r>
            <a:r>
              <a:rPr lang="he-IL" dirty="0" smtClean="0">
                <a:solidFill>
                  <a:schemeClr val="bg1"/>
                </a:solidFill>
              </a:rPr>
              <a:t> ו- </a:t>
            </a:r>
            <a:r>
              <a:rPr lang="en-US" dirty="0" smtClean="0">
                <a:solidFill>
                  <a:schemeClr val="bg1"/>
                </a:solidFill>
              </a:rPr>
              <a:t>C# 5.0</a:t>
            </a:r>
            <a:endParaRPr lang="he-IL" dirty="0">
              <a:solidFill>
                <a:schemeClr val="bg1"/>
              </a:solidFill>
            </a:endParaRPr>
          </a:p>
        </p:txBody>
      </p:sp>
    </p:spTree>
    <p:extLst>
      <p:ext uri="{BB962C8B-B14F-4D97-AF65-F5344CB8AC3E}">
        <p14:creationId xmlns:p14="http://schemas.microsoft.com/office/powerpoint/2010/main" val="10895638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solidFill>
                  <a:schemeClr val="bg1"/>
                </a:solidFill>
              </a:rPr>
              <a:t>תכנות אסינכרוני</a:t>
            </a:r>
            <a:endParaRPr lang="he-IL" dirty="0">
              <a:solidFill>
                <a:schemeClr val="bg1"/>
              </a:solidFill>
            </a:endParaRPr>
          </a:p>
        </p:txBody>
      </p:sp>
      <p:sp>
        <p:nvSpPr>
          <p:cNvPr id="3" name="Content Placeholder 2"/>
          <p:cNvSpPr>
            <a:spLocks noGrp="1"/>
          </p:cNvSpPr>
          <p:nvPr>
            <p:ph idx="1"/>
          </p:nvPr>
        </p:nvSpPr>
        <p:spPr/>
        <p:txBody>
          <a:bodyPr/>
          <a:lstStyle/>
          <a:p>
            <a:pPr marL="0" indent="0">
              <a:buNone/>
            </a:pPr>
            <a:r>
              <a:rPr lang="he-IL" dirty="0">
                <a:solidFill>
                  <a:schemeClr val="bg1"/>
                </a:solidFill>
              </a:rPr>
              <a:t>אנו נהנים מכל היתרונות של תכנות אסינכרוני תוך שמירה על המבנה הרגיל והמוכר של הקוד ובהשקעה קטנה של </a:t>
            </a:r>
            <a:r>
              <a:rPr lang="he-IL" dirty="0" smtClean="0">
                <a:solidFill>
                  <a:schemeClr val="bg1"/>
                </a:solidFill>
              </a:rPr>
              <a:t>מאמץ.</a:t>
            </a:r>
          </a:p>
          <a:p>
            <a:pPr marL="0" indent="0" algn="ctr">
              <a:buNone/>
            </a:pPr>
            <a:r>
              <a:rPr lang="en-US" sz="7200" b="1" dirty="0" smtClean="0">
                <a:solidFill>
                  <a:srgbClr val="FFFF00"/>
                </a:solidFill>
              </a:rPr>
              <a:t>Win-Win</a:t>
            </a:r>
            <a:endParaRPr lang="he-IL" sz="7200" b="1" dirty="0" smtClean="0">
              <a:solidFill>
                <a:srgbClr val="FFFF00"/>
              </a:solidFill>
            </a:endParaRPr>
          </a:p>
          <a:p>
            <a:pPr marL="0" indent="0">
              <a:buNone/>
            </a:pPr>
            <a:r>
              <a:rPr lang="he-IL" dirty="0" smtClean="0">
                <a:solidFill>
                  <a:schemeClr val="bg1"/>
                </a:solidFill>
              </a:rPr>
              <a:t>במילים </a:t>
            </a:r>
            <a:r>
              <a:rPr lang="he-IL" dirty="0">
                <a:solidFill>
                  <a:schemeClr val="bg1"/>
                </a:solidFill>
              </a:rPr>
              <a:t>אחרות, </a:t>
            </a:r>
            <a:r>
              <a:rPr lang="he-IL" dirty="0">
                <a:solidFill>
                  <a:srgbClr val="FFFF00"/>
                </a:solidFill>
              </a:rPr>
              <a:t>ללכת עם ולהרגיש בלי</a:t>
            </a:r>
            <a:r>
              <a:rPr lang="he-IL" dirty="0">
                <a:solidFill>
                  <a:schemeClr val="bg1"/>
                </a:solidFill>
              </a:rPr>
              <a:t>, נכתוב קוד שנראה כמו הקוד הסינכרוני המוכר והאהוב אבל מתנהג כמו שקוד אסינכרוני אמור להתנהג. </a:t>
            </a:r>
          </a:p>
          <a:p>
            <a:endParaRPr lang="he-IL" dirty="0">
              <a:solidFill>
                <a:schemeClr val="bg1"/>
              </a:solidFill>
            </a:endParaRPr>
          </a:p>
        </p:txBody>
      </p:sp>
    </p:spTree>
    <p:extLst>
      <p:ext uri="{BB962C8B-B14F-4D97-AF65-F5344CB8AC3E}">
        <p14:creationId xmlns:p14="http://schemas.microsoft.com/office/powerpoint/2010/main" val="1114514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3574" y="283009"/>
            <a:ext cx="10515600" cy="1325563"/>
          </a:xfrm>
        </p:spPr>
        <p:txBody>
          <a:bodyPr/>
          <a:lstStyle/>
          <a:p>
            <a:r>
              <a:rPr lang="he-IL" b="1" dirty="0" smtClean="0">
                <a:solidFill>
                  <a:schemeClr val="bg1"/>
                </a:solidFill>
              </a:rPr>
              <a:t>ספרית </a:t>
            </a:r>
            <a:r>
              <a:rPr lang="en-US" b="1" dirty="0" smtClean="0">
                <a:solidFill>
                  <a:schemeClr val="bg1"/>
                </a:solidFill>
              </a:rPr>
              <a:t>TPL</a:t>
            </a:r>
            <a:r>
              <a:rPr lang="he-IL" b="1" dirty="0" smtClean="0">
                <a:solidFill>
                  <a:schemeClr val="bg1"/>
                </a:solidFill>
              </a:rPr>
              <a:t> – </a:t>
            </a:r>
            <a:r>
              <a:rPr lang="en-US" b="1" dirty="0" smtClean="0">
                <a:solidFill>
                  <a:schemeClr val="bg1"/>
                </a:solidFill>
              </a:rPr>
              <a:t>Task Parallel Library</a:t>
            </a:r>
            <a:endParaRPr lang="he-IL" b="1" dirty="0">
              <a:solidFill>
                <a:schemeClr val="bg1"/>
              </a:solidFill>
            </a:endParaRPr>
          </a:p>
        </p:txBody>
      </p:sp>
      <p:sp>
        <p:nvSpPr>
          <p:cNvPr id="3" name="Content Placeholder 2"/>
          <p:cNvSpPr>
            <a:spLocks noGrp="1"/>
          </p:cNvSpPr>
          <p:nvPr>
            <p:ph idx="1"/>
          </p:nvPr>
        </p:nvSpPr>
        <p:spPr>
          <a:xfrm>
            <a:off x="856673" y="1531997"/>
            <a:ext cx="10515600" cy="4351338"/>
          </a:xfrm>
        </p:spPr>
        <p:txBody>
          <a:bodyPr>
            <a:normAutofit/>
          </a:bodyPr>
          <a:lstStyle/>
          <a:p>
            <a:pPr>
              <a:lnSpc>
                <a:spcPct val="110000"/>
              </a:lnSpc>
            </a:pPr>
            <a:r>
              <a:rPr lang="he-IL" dirty="0">
                <a:solidFill>
                  <a:schemeClr val="bg1"/>
                </a:solidFill>
              </a:rPr>
              <a:t>ספריית </a:t>
            </a:r>
            <a:r>
              <a:rPr lang="he-IL" dirty="0" smtClean="0">
                <a:solidFill>
                  <a:schemeClr val="bg1"/>
                </a:solidFill>
              </a:rPr>
              <a:t>ה-</a:t>
            </a:r>
            <a:r>
              <a:rPr lang="en-US" dirty="0" smtClean="0">
                <a:solidFill>
                  <a:schemeClr val="bg1"/>
                </a:solidFill>
              </a:rPr>
              <a:t>TPL </a:t>
            </a:r>
            <a:r>
              <a:rPr lang="he-IL" dirty="0" smtClean="0">
                <a:solidFill>
                  <a:schemeClr val="bg1"/>
                </a:solidFill>
              </a:rPr>
              <a:t> מורכבת </a:t>
            </a:r>
            <a:r>
              <a:rPr lang="he-IL" dirty="0">
                <a:solidFill>
                  <a:schemeClr val="bg1"/>
                </a:solidFill>
              </a:rPr>
              <a:t>מסדרה של טיפוסים וממשקי משתמש המוגדרים במרחב השמות </a:t>
            </a:r>
            <a:r>
              <a:rPr lang="en-US" dirty="0" err="1" smtClean="0">
                <a:solidFill>
                  <a:schemeClr val="bg1"/>
                </a:solidFill>
              </a:rPr>
              <a:t>System.Threading.Task</a:t>
            </a:r>
            <a:r>
              <a:rPr lang="he-IL" dirty="0" smtClean="0">
                <a:solidFill>
                  <a:schemeClr val="bg1"/>
                </a:solidFill>
              </a:rPr>
              <a:t>.</a:t>
            </a:r>
            <a:endParaRPr lang="en-US" dirty="0">
              <a:solidFill>
                <a:schemeClr val="bg1"/>
              </a:solidFill>
            </a:endParaRPr>
          </a:p>
          <a:p>
            <a:pPr>
              <a:lnSpc>
                <a:spcPct val="110000"/>
              </a:lnSpc>
            </a:pPr>
            <a:r>
              <a:rPr lang="he-IL" dirty="0">
                <a:solidFill>
                  <a:schemeClr val="bg1"/>
                </a:solidFill>
              </a:rPr>
              <a:t>המטרה בבנייתה של הספרייה הייתה </a:t>
            </a:r>
            <a:r>
              <a:rPr lang="he-IL" dirty="0" smtClean="0">
                <a:solidFill>
                  <a:schemeClr val="bg1"/>
                </a:solidFill>
              </a:rPr>
              <a:t>להנגיש </a:t>
            </a:r>
            <a:r>
              <a:rPr lang="he-IL" dirty="0">
                <a:solidFill>
                  <a:schemeClr val="bg1"/>
                </a:solidFill>
              </a:rPr>
              <a:t>את הפיתוח </a:t>
            </a:r>
            <a:r>
              <a:rPr lang="he-IL" dirty="0" smtClean="0">
                <a:solidFill>
                  <a:schemeClr val="bg1"/>
                </a:solidFill>
              </a:rPr>
              <a:t>האסינכרוני על ידי הפיכתו </a:t>
            </a:r>
            <a:r>
              <a:rPr lang="he-IL" dirty="0">
                <a:solidFill>
                  <a:schemeClr val="bg1"/>
                </a:solidFill>
              </a:rPr>
              <a:t>לפשוט וקל יותר להבנה ולפיתוח,  בין השאר, על ידי שמירה על מבנה תוכנית שמתכנתים התרגלו אליו</a:t>
            </a:r>
            <a:r>
              <a:rPr lang="he-IL" dirty="0" smtClean="0">
                <a:solidFill>
                  <a:schemeClr val="bg1"/>
                </a:solidFill>
              </a:rPr>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2079" y="4710545"/>
            <a:ext cx="3106452" cy="2068945"/>
          </a:xfrm>
          <a:prstGeom prst="rect">
            <a:avLst/>
          </a:prstGeom>
        </p:spPr>
      </p:pic>
    </p:spTree>
    <p:extLst>
      <p:ext uri="{BB962C8B-B14F-4D97-AF65-F5344CB8AC3E}">
        <p14:creationId xmlns:p14="http://schemas.microsoft.com/office/powerpoint/2010/main" val="14141930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50882" y="3834517"/>
            <a:ext cx="4526384" cy="3023483"/>
          </a:xfrm>
          <a:prstGeom prst="rect">
            <a:avLst/>
          </a:prstGeom>
        </p:spPr>
      </p:pic>
      <p:sp>
        <p:nvSpPr>
          <p:cNvPr id="2" name="Title 1"/>
          <p:cNvSpPr>
            <a:spLocks noGrp="1"/>
          </p:cNvSpPr>
          <p:nvPr>
            <p:ph type="title"/>
          </p:nvPr>
        </p:nvSpPr>
        <p:spPr>
          <a:xfrm>
            <a:off x="1575319" y="279918"/>
            <a:ext cx="10515600" cy="1325563"/>
          </a:xfrm>
        </p:spPr>
        <p:txBody>
          <a:bodyPr/>
          <a:lstStyle/>
          <a:p>
            <a:r>
              <a:rPr lang="he-IL" b="1" dirty="0">
                <a:solidFill>
                  <a:schemeClr val="bg1"/>
                </a:solidFill>
              </a:rPr>
              <a:t>ספרית </a:t>
            </a:r>
            <a:r>
              <a:rPr lang="en-US" b="1" dirty="0">
                <a:solidFill>
                  <a:schemeClr val="bg1"/>
                </a:solidFill>
              </a:rPr>
              <a:t>TPL</a:t>
            </a:r>
            <a:r>
              <a:rPr lang="he-IL" b="1" dirty="0">
                <a:solidFill>
                  <a:schemeClr val="bg1"/>
                </a:solidFill>
              </a:rPr>
              <a:t> – </a:t>
            </a:r>
            <a:r>
              <a:rPr lang="en-US" b="1" dirty="0">
                <a:solidFill>
                  <a:schemeClr val="bg1"/>
                </a:solidFill>
              </a:rPr>
              <a:t>Task Parallel Library</a:t>
            </a:r>
            <a:endParaRPr lang="he-IL" b="1" dirty="0"/>
          </a:p>
        </p:txBody>
      </p:sp>
      <p:sp>
        <p:nvSpPr>
          <p:cNvPr id="3" name="Content Placeholder 2"/>
          <p:cNvSpPr>
            <a:spLocks noGrp="1"/>
          </p:cNvSpPr>
          <p:nvPr>
            <p:ph idx="1"/>
          </p:nvPr>
        </p:nvSpPr>
        <p:spPr/>
        <p:txBody>
          <a:bodyPr>
            <a:normAutofit/>
          </a:bodyPr>
          <a:lstStyle/>
          <a:p>
            <a:pPr>
              <a:lnSpc>
                <a:spcPct val="110000"/>
              </a:lnSpc>
            </a:pPr>
            <a:r>
              <a:rPr lang="he-IL" dirty="0">
                <a:solidFill>
                  <a:schemeClr val="bg1"/>
                </a:solidFill>
              </a:rPr>
              <a:t>ה- </a:t>
            </a:r>
            <a:r>
              <a:rPr lang="en-US" dirty="0">
                <a:solidFill>
                  <a:schemeClr val="bg1"/>
                </a:solidFill>
              </a:rPr>
              <a:t>TPL </a:t>
            </a:r>
            <a:r>
              <a:rPr lang="he-IL" dirty="0">
                <a:solidFill>
                  <a:schemeClr val="bg1"/>
                </a:solidFill>
              </a:rPr>
              <a:t> יעיל יותר, השימוש </a:t>
            </a:r>
            <a:r>
              <a:rPr lang="he-IL" dirty="0" smtClean="0">
                <a:solidFill>
                  <a:schemeClr val="bg1"/>
                </a:solidFill>
              </a:rPr>
              <a:t>בספריה מסייע </a:t>
            </a:r>
            <a:r>
              <a:rPr lang="he-IL" dirty="0">
                <a:solidFill>
                  <a:schemeClr val="bg1"/>
                </a:solidFill>
              </a:rPr>
              <a:t>במיטוב הביצועים של הקוד.</a:t>
            </a:r>
          </a:p>
          <a:p>
            <a:pPr>
              <a:lnSpc>
                <a:spcPct val="110000"/>
              </a:lnSpc>
            </a:pPr>
            <a:r>
              <a:rPr lang="he-IL" dirty="0" smtClean="0">
                <a:solidFill>
                  <a:schemeClr val="bg1"/>
                </a:solidFill>
              </a:rPr>
              <a:t>ה-</a:t>
            </a:r>
            <a:r>
              <a:rPr lang="en-US" dirty="0" smtClean="0">
                <a:solidFill>
                  <a:schemeClr val="bg1"/>
                </a:solidFill>
              </a:rPr>
              <a:t>TPL</a:t>
            </a:r>
            <a:r>
              <a:rPr lang="he-IL" dirty="0" smtClean="0">
                <a:solidFill>
                  <a:schemeClr val="bg1"/>
                </a:solidFill>
              </a:rPr>
              <a:t> </a:t>
            </a:r>
            <a:r>
              <a:rPr lang="he-IL" dirty="0">
                <a:solidFill>
                  <a:schemeClr val="bg1"/>
                </a:solidFill>
              </a:rPr>
              <a:t>יודע לחלק את העבודה </a:t>
            </a:r>
            <a:r>
              <a:rPr lang="he-IL" dirty="0" smtClean="0">
                <a:solidFill>
                  <a:schemeClr val="bg1"/>
                </a:solidFill>
              </a:rPr>
              <a:t>בין המעבדים </a:t>
            </a:r>
            <a:r>
              <a:rPr lang="he-IL" dirty="0">
                <a:solidFill>
                  <a:schemeClr val="bg1"/>
                </a:solidFill>
              </a:rPr>
              <a:t>השונים על פי מידת </a:t>
            </a:r>
            <a:r>
              <a:rPr lang="he-IL" dirty="0" smtClean="0">
                <a:solidFill>
                  <a:schemeClr val="bg1"/>
                </a:solidFill>
              </a:rPr>
              <a:t>זמינותם.</a:t>
            </a:r>
          </a:p>
          <a:p>
            <a:pPr>
              <a:lnSpc>
                <a:spcPct val="110000"/>
              </a:lnSpc>
            </a:pPr>
            <a:r>
              <a:rPr lang="he-IL" dirty="0" smtClean="0">
                <a:solidFill>
                  <a:schemeClr val="bg1"/>
                </a:solidFill>
              </a:rPr>
              <a:t>לוקח </a:t>
            </a:r>
            <a:r>
              <a:rPr lang="he-IL" dirty="0">
                <a:solidFill>
                  <a:schemeClr val="bg1"/>
                </a:solidFill>
              </a:rPr>
              <a:t>על עצמו את הניהול ברמת ה- </a:t>
            </a:r>
            <a:r>
              <a:rPr lang="en-US" dirty="0" smtClean="0">
                <a:solidFill>
                  <a:schemeClr val="bg1"/>
                </a:solidFill>
              </a:rPr>
              <a:t>Low </a:t>
            </a:r>
            <a:r>
              <a:rPr lang="en-US" dirty="0">
                <a:solidFill>
                  <a:schemeClr val="bg1"/>
                </a:solidFill>
              </a:rPr>
              <a:t>Level </a:t>
            </a:r>
            <a:r>
              <a:rPr lang="he-IL" dirty="0">
                <a:solidFill>
                  <a:schemeClr val="bg1"/>
                </a:solidFill>
              </a:rPr>
              <a:t> של המקטעים </a:t>
            </a:r>
            <a:r>
              <a:rPr lang="he-IL" dirty="0" smtClean="0">
                <a:solidFill>
                  <a:schemeClr val="bg1"/>
                </a:solidFill>
              </a:rPr>
              <a:t>האסינכרוניים.</a:t>
            </a:r>
          </a:p>
          <a:p>
            <a:pPr>
              <a:lnSpc>
                <a:spcPct val="110000"/>
              </a:lnSpc>
            </a:pPr>
            <a:r>
              <a:rPr lang="he-IL" dirty="0" smtClean="0">
                <a:solidFill>
                  <a:schemeClr val="bg1"/>
                </a:solidFill>
              </a:rPr>
              <a:t>מבצע פעולות </a:t>
            </a:r>
            <a:r>
              <a:rPr lang="he-IL" dirty="0">
                <a:solidFill>
                  <a:schemeClr val="bg1"/>
                </a:solidFill>
              </a:rPr>
              <a:t>רבות נוספות המקלות עלינו מאוד.</a:t>
            </a:r>
          </a:p>
          <a:p>
            <a:endParaRPr lang="he-IL" dirty="0"/>
          </a:p>
        </p:txBody>
      </p:sp>
    </p:spTree>
    <p:extLst>
      <p:ext uri="{BB962C8B-B14F-4D97-AF65-F5344CB8AC3E}">
        <p14:creationId xmlns:p14="http://schemas.microsoft.com/office/powerpoint/2010/main" val="917315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b="1" dirty="0" smtClean="0">
                <a:solidFill>
                  <a:schemeClr val="bg1"/>
                </a:solidFill>
              </a:rPr>
              <a:t>ספרית </a:t>
            </a:r>
            <a:r>
              <a:rPr lang="en-US" b="1" dirty="0" smtClean="0">
                <a:solidFill>
                  <a:schemeClr val="bg1"/>
                </a:solidFill>
              </a:rPr>
              <a:t>TPL</a:t>
            </a:r>
            <a:r>
              <a:rPr lang="he-IL" b="1" dirty="0" smtClean="0">
                <a:solidFill>
                  <a:schemeClr val="bg1"/>
                </a:solidFill>
              </a:rPr>
              <a:t> – </a:t>
            </a:r>
            <a:r>
              <a:rPr lang="en-US" b="1" dirty="0" smtClean="0">
                <a:solidFill>
                  <a:schemeClr val="bg1"/>
                </a:solidFill>
              </a:rPr>
              <a:t>Task Parallel Library</a:t>
            </a:r>
            <a:endParaRPr lang="he-IL" b="1" dirty="0">
              <a:solidFill>
                <a:schemeClr val="bg1"/>
              </a:solidFill>
            </a:endParaRPr>
          </a:p>
        </p:txBody>
      </p:sp>
      <p:sp>
        <p:nvSpPr>
          <p:cNvPr id="3" name="Content Placeholder 2"/>
          <p:cNvSpPr>
            <a:spLocks noGrp="1"/>
          </p:cNvSpPr>
          <p:nvPr>
            <p:ph idx="1"/>
          </p:nvPr>
        </p:nvSpPr>
        <p:spPr>
          <a:xfrm>
            <a:off x="838200" y="1413164"/>
            <a:ext cx="10515600" cy="4763799"/>
          </a:xfrm>
        </p:spPr>
        <p:txBody>
          <a:bodyPr>
            <a:normAutofit/>
          </a:bodyPr>
          <a:lstStyle/>
          <a:p>
            <a:pPr marL="0" indent="0">
              <a:lnSpc>
                <a:spcPct val="110000"/>
              </a:lnSpc>
              <a:buNone/>
            </a:pPr>
            <a:r>
              <a:rPr lang="he-IL" sz="3600" b="1" dirty="0" smtClean="0">
                <a:solidFill>
                  <a:srgbClr val="FFC000"/>
                </a:solidFill>
              </a:rPr>
              <a:t>המחלקה </a:t>
            </a:r>
            <a:r>
              <a:rPr lang="en-US" sz="3600" b="1" dirty="0" smtClean="0">
                <a:solidFill>
                  <a:srgbClr val="FFC000"/>
                </a:solidFill>
              </a:rPr>
              <a:t>Task</a:t>
            </a:r>
            <a:endParaRPr lang="he-IL" sz="3600" b="1" dirty="0" smtClean="0">
              <a:solidFill>
                <a:srgbClr val="FFC000"/>
              </a:solidFill>
            </a:endParaRPr>
          </a:p>
          <a:p>
            <a:pPr>
              <a:lnSpc>
                <a:spcPct val="110000"/>
              </a:lnSpc>
            </a:pPr>
            <a:r>
              <a:rPr lang="he-IL" dirty="0">
                <a:solidFill>
                  <a:schemeClr val="bg1"/>
                </a:solidFill>
              </a:rPr>
              <a:t>המחלקה</a:t>
            </a:r>
            <a:r>
              <a:rPr lang="en-US" dirty="0">
                <a:solidFill>
                  <a:schemeClr val="bg1"/>
                </a:solidFill>
              </a:rPr>
              <a:t>Task </a:t>
            </a:r>
            <a:r>
              <a:rPr lang="he-IL" dirty="0" smtClean="0">
                <a:solidFill>
                  <a:schemeClr val="bg1"/>
                </a:solidFill>
              </a:rPr>
              <a:t> מנהלת </a:t>
            </a:r>
            <a:r>
              <a:rPr lang="he-IL" dirty="0">
                <a:solidFill>
                  <a:schemeClr val="bg1"/>
                </a:solidFill>
              </a:rPr>
              <a:t>משימות אשר עובדות במקביל.</a:t>
            </a:r>
          </a:p>
          <a:p>
            <a:pPr>
              <a:lnSpc>
                <a:spcPct val="110000"/>
              </a:lnSpc>
            </a:pPr>
            <a:r>
              <a:rPr lang="he-IL" dirty="0" smtClean="0">
                <a:solidFill>
                  <a:schemeClr val="bg1"/>
                </a:solidFill>
              </a:rPr>
              <a:t>המחלקה </a:t>
            </a:r>
            <a:r>
              <a:rPr lang="en-US" dirty="0">
                <a:solidFill>
                  <a:schemeClr val="bg1"/>
                </a:solidFill>
              </a:rPr>
              <a:t>Task </a:t>
            </a:r>
            <a:r>
              <a:rPr lang="he-IL" dirty="0" smtClean="0">
                <a:solidFill>
                  <a:schemeClr val="bg1"/>
                </a:solidFill>
              </a:rPr>
              <a:t> מייצגת </a:t>
            </a:r>
            <a:r>
              <a:rPr lang="he-IL" dirty="0">
                <a:solidFill>
                  <a:schemeClr val="bg1"/>
                </a:solidFill>
              </a:rPr>
              <a:t>יחידת קוד, משימה או פעילות מתמשכת אשר יש לבצע</a:t>
            </a:r>
            <a:r>
              <a:rPr lang="he-IL" dirty="0" smtClean="0">
                <a:solidFill>
                  <a:schemeClr val="bg1"/>
                </a:solidFill>
              </a:rPr>
              <a:t>.</a:t>
            </a:r>
          </a:p>
          <a:p>
            <a:pPr>
              <a:lnSpc>
                <a:spcPct val="110000"/>
              </a:lnSpc>
            </a:pPr>
            <a:r>
              <a:rPr lang="he-IL" dirty="0" smtClean="0">
                <a:solidFill>
                  <a:schemeClr val="bg1"/>
                </a:solidFill>
              </a:rPr>
              <a:t>הרבה </a:t>
            </a:r>
            <a:r>
              <a:rPr lang="he-IL" dirty="0">
                <a:solidFill>
                  <a:schemeClr val="bg1"/>
                </a:solidFill>
              </a:rPr>
              <a:t>יותר קל לכתוב ולתחזק פעילות אסינכרונית באמצעות </a:t>
            </a:r>
            <a:r>
              <a:rPr lang="en-US" dirty="0" smtClean="0">
                <a:solidFill>
                  <a:schemeClr val="bg1"/>
                </a:solidFill>
              </a:rPr>
              <a:t>Task</a:t>
            </a:r>
            <a:r>
              <a:rPr lang="he-IL" dirty="0" smtClean="0">
                <a:solidFill>
                  <a:schemeClr val="bg1"/>
                </a:solidFill>
              </a:rPr>
              <a:t> משום </a:t>
            </a:r>
            <a:r>
              <a:rPr lang="he-IL" dirty="0">
                <a:solidFill>
                  <a:schemeClr val="bg1"/>
                </a:solidFill>
              </a:rPr>
              <a:t>שהיא מסתירה את המורכבות שהייתה נחלתנו בעבר בבואנו לפתח פעילות אסינכרונית באמצעות </a:t>
            </a:r>
            <a:r>
              <a:rPr lang="en-US" dirty="0" smtClean="0">
                <a:solidFill>
                  <a:schemeClr val="bg1"/>
                </a:solidFill>
              </a:rPr>
              <a:t>Thread</a:t>
            </a:r>
            <a:r>
              <a:rPr lang="he-IL" dirty="0" smtClean="0">
                <a:solidFill>
                  <a:schemeClr val="bg1"/>
                </a:solidFill>
              </a:rPr>
              <a:t>.</a:t>
            </a:r>
            <a:endParaRPr lang="en-US" dirty="0">
              <a:solidFill>
                <a:schemeClr val="bg1"/>
              </a:solidFill>
            </a:endParaRPr>
          </a:p>
          <a:p>
            <a:pPr>
              <a:lnSpc>
                <a:spcPct val="110000"/>
              </a:lnSpc>
            </a:pPr>
            <a:endParaRPr lang="he-IL" dirty="0" smtClean="0">
              <a:solidFill>
                <a:schemeClr val="bg1"/>
              </a:solidFill>
            </a:endParaRPr>
          </a:p>
        </p:txBody>
      </p:sp>
    </p:spTree>
    <p:extLst>
      <p:ext uri="{BB962C8B-B14F-4D97-AF65-F5344CB8AC3E}">
        <p14:creationId xmlns:p14="http://schemas.microsoft.com/office/powerpoint/2010/main" val="9364254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b="1" dirty="0">
                <a:solidFill>
                  <a:schemeClr val="bg1"/>
                </a:solidFill>
              </a:rPr>
              <a:t>ספרית </a:t>
            </a:r>
            <a:r>
              <a:rPr lang="en-US" b="1" dirty="0">
                <a:solidFill>
                  <a:schemeClr val="bg1"/>
                </a:solidFill>
              </a:rPr>
              <a:t>TPL</a:t>
            </a:r>
            <a:r>
              <a:rPr lang="he-IL" b="1" dirty="0">
                <a:solidFill>
                  <a:schemeClr val="bg1"/>
                </a:solidFill>
              </a:rPr>
              <a:t> – </a:t>
            </a:r>
            <a:r>
              <a:rPr lang="en-US" b="1" dirty="0">
                <a:solidFill>
                  <a:schemeClr val="bg1"/>
                </a:solidFill>
              </a:rPr>
              <a:t>Task Parallel Library</a:t>
            </a:r>
            <a:endParaRPr lang="he-IL" b="1" dirty="0"/>
          </a:p>
        </p:txBody>
      </p:sp>
      <p:sp>
        <p:nvSpPr>
          <p:cNvPr id="3" name="Content Placeholder 2"/>
          <p:cNvSpPr>
            <a:spLocks noGrp="1"/>
          </p:cNvSpPr>
          <p:nvPr>
            <p:ph idx="1"/>
          </p:nvPr>
        </p:nvSpPr>
        <p:spPr/>
        <p:txBody>
          <a:bodyPr>
            <a:normAutofit/>
          </a:bodyPr>
          <a:lstStyle/>
          <a:p>
            <a:pPr>
              <a:lnSpc>
                <a:spcPct val="110000"/>
              </a:lnSpc>
            </a:pPr>
            <a:r>
              <a:rPr lang="he-IL" dirty="0">
                <a:solidFill>
                  <a:schemeClr val="bg1"/>
                </a:solidFill>
              </a:rPr>
              <a:t>המחלקה</a:t>
            </a:r>
            <a:r>
              <a:rPr lang="en-US" dirty="0">
                <a:solidFill>
                  <a:schemeClr val="bg1"/>
                </a:solidFill>
              </a:rPr>
              <a:t>Task </a:t>
            </a:r>
            <a:r>
              <a:rPr lang="he-IL" dirty="0">
                <a:solidFill>
                  <a:schemeClr val="bg1"/>
                </a:solidFill>
              </a:rPr>
              <a:t> משתמשת ב-</a:t>
            </a:r>
            <a:r>
              <a:rPr lang="en-US" dirty="0">
                <a:solidFill>
                  <a:schemeClr val="bg1"/>
                </a:solidFill>
              </a:rPr>
              <a:t>Thread Pool </a:t>
            </a:r>
            <a:r>
              <a:rPr lang="he-IL" dirty="0">
                <a:solidFill>
                  <a:schemeClr val="bg1"/>
                </a:solidFill>
              </a:rPr>
              <a:t> על מנת לנהל את המשימות האסינכרוניות.</a:t>
            </a:r>
          </a:p>
          <a:p>
            <a:pPr marL="0" indent="0">
              <a:lnSpc>
                <a:spcPct val="110000"/>
              </a:lnSpc>
              <a:buNone/>
            </a:pPr>
            <a:r>
              <a:rPr lang="he-IL" sz="3600" b="1" dirty="0" smtClean="0">
                <a:solidFill>
                  <a:srgbClr val="FFC000"/>
                </a:solidFill>
              </a:rPr>
              <a:t>מה זה </a:t>
            </a:r>
            <a:r>
              <a:rPr lang="en-US" sz="3600" b="1" dirty="0" err="1" smtClean="0">
                <a:solidFill>
                  <a:srgbClr val="FFC000"/>
                </a:solidFill>
              </a:rPr>
              <a:t>ThreadPool</a:t>
            </a:r>
            <a:r>
              <a:rPr lang="he-IL" sz="3600" b="1" dirty="0" smtClean="0">
                <a:solidFill>
                  <a:srgbClr val="FFC000"/>
                </a:solidFill>
              </a:rPr>
              <a:t>? </a:t>
            </a:r>
          </a:p>
          <a:p>
            <a:pPr lvl="1">
              <a:lnSpc>
                <a:spcPct val="110000"/>
              </a:lnSpc>
            </a:pPr>
            <a:r>
              <a:rPr lang="he-IL" dirty="0" smtClean="0">
                <a:solidFill>
                  <a:schemeClr val="bg1"/>
                </a:solidFill>
              </a:rPr>
              <a:t>מנגנון </a:t>
            </a:r>
            <a:r>
              <a:rPr lang="he-IL" dirty="0">
                <a:solidFill>
                  <a:schemeClr val="bg1"/>
                </a:solidFill>
              </a:rPr>
              <a:t>תוכנה אשר מנהל את ביצוע אוסף התהליכים (</a:t>
            </a:r>
            <a:r>
              <a:rPr lang="en-US" dirty="0">
                <a:solidFill>
                  <a:schemeClr val="bg1"/>
                </a:solidFill>
              </a:rPr>
              <a:t>Threads </a:t>
            </a:r>
            <a:r>
              <a:rPr lang="he-IL" dirty="0">
                <a:solidFill>
                  <a:schemeClr val="bg1"/>
                </a:solidFill>
              </a:rPr>
              <a:t>) שרצים במחשב בצורה אוטומטית</a:t>
            </a:r>
            <a:r>
              <a:rPr lang="he-IL" dirty="0" smtClean="0">
                <a:solidFill>
                  <a:schemeClr val="bg1"/>
                </a:solidFill>
              </a:rPr>
              <a:t>.</a:t>
            </a:r>
          </a:p>
          <a:p>
            <a:endParaRPr lang="he-IL" dirty="0"/>
          </a:p>
        </p:txBody>
      </p:sp>
      <p:pic>
        <p:nvPicPr>
          <p:cNvPr id="2050" name="Picture 2" descr="https://upload.wikimedia.org/wikipedia/commons/thumb/0/0c/Thread_pool.svg/400px-Thread_pool.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6999" y="4270884"/>
            <a:ext cx="4711319" cy="2438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2325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b="1" dirty="0">
                <a:solidFill>
                  <a:schemeClr val="bg1"/>
                </a:solidFill>
              </a:rPr>
              <a:t>מה זה סינכרוני</a:t>
            </a:r>
            <a:r>
              <a:rPr lang="he-IL" b="1" dirty="0" smtClean="0">
                <a:solidFill>
                  <a:schemeClr val="bg1"/>
                </a:solidFill>
              </a:rPr>
              <a:t>?</a:t>
            </a:r>
            <a:endParaRPr lang="he-IL" b="1" dirty="0">
              <a:solidFill>
                <a:schemeClr val="bg1"/>
              </a:solidFill>
            </a:endParaRPr>
          </a:p>
        </p:txBody>
      </p:sp>
      <p:sp>
        <p:nvSpPr>
          <p:cNvPr id="3" name="Content Placeholder 2"/>
          <p:cNvSpPr>
            <a:spLocks noGrp="1"/>
          </p:cNvSpPr>
          <p:nvPr>
            <p:ph idx="1"/>
          </p:nvPr>
        </p:nvSpPr>
        <p:spPr/>
        <p:txBody>
          <a:bodyPr/>
          <a:lstStyle/>
          <a:p>
            <a:pPr marL="0" indent="0">
              <a:buNone/>
            </a:pPr>
            <a:r>
              <a:rPr lang="he-IL" dirty="0">
                <a:solidFill>
                  <a:schemeClr val="bg1"/>
                </a:solidFill>
              </a:rPr>
              <a:t>עומדות לפנינו מספר מטלות, נבצע אותם אחת אחרי השנייה.</a:t>
            </a:r>
          </a:p>
          <a:p>
            <a:pPr marL="971550" lvl="1" indent="-514350">
              <a:buFont typeface="+mj-lt"/>
              <a:buAutoNum type="arabicPeriod"/>
            </a:pPr>
            <a:r>
              <a:rPr lang="he-IL" dirty="0">
                <a:solidFill>
                  <a:schemeClr val="bg1"/>
                </a:solidFill>
              </a:rPr>
              <a:t>נתחיל לבצע את המטלה הראשונה.</a:t>
            </a:r>
          </a:p>
          <a:p>
            <a:pPr marL="971550" lvl="1" indent="-514350">
              <a:buFont typeface="+mj-lt"/>
              <a:buAutoNum type="arabicPeriod"/>
            </a:pPr>
            <a:r>
              <a:rPr lang="he-IL" dirty="0">
                <a:solidFill>
                  <a:schemeClr val="bg1"/>
                </a:solidFill>
              </a:rPr>
              <a:t>עם סיומה של המטלה הראשונה נתחיל לבצע את המטלה השנייה.</a:t>
            </a:r>
          </a:p>
          <a:p>
            <a:pPr marL="971550" lvl="1" indent="-514350">
              <a:buFont typeface="+mj-lt"/>
              <a:buAutoNum type="arabicPeriod"/>
            </a:pPr>
            <a:r>
              <a:rPr lang="he-IL" dirty="0">
                <a:solidFill>
                  <a:schemeClr val="bg1"/>
                </a:solidFill>
              </a:rPr>
              <a:t>ועם סיומה של המטלה השנייה נתחיל לבצע את המשימה השלישית. </a:t>
            </a:r>
          </a:p>
          <a:p>
            <a:endParaRPr lang="he-IL" dirty="0">
              <a:solidFill>
                <a:schemeClr val="bg1"/>
              </a:solidFill>
            </a:endParaRPr>
          </a:p>
        </p:txBody>
      </p:sp>
      <p:sp>
        <p:nvSpPr>
          <p:cNvPr id="6" name="TextBox 5"/>
          <p:cNvSpPr txBox="1"/>
          <p:nvPr/>
        </p:nvSpPr>
        <p:spPr>
          <a:xfrm>
            <a:off x="2510444" y="5402573"/>
            <a:ext cx="1986742" cy="707886"/>
          </a:xfrm>
          <a:prstGeom prst="rect">
            <a:avLst/>
          </a:prstGeom>
          <a:noFill/>
        </p:spPr>
        <p:txBody>
          <a:bodyPr wrap="square" rtlCol="1">
            <a:spAutoFit/>
          </a:bodyPr>
          <a:lstStyle/>
          <a:p>
            <a:pPr algn="r" rtl="1"/>
            <a:r>
              <a:rPr lang="he-IL" sz="4000" dirty="0" smtClean="0">
                <a:solidFill>
                  <a:schemeClr val="bg1"/>
                </a:solidFill>
              </a:rPr>
              <a:t>ציר הזמן</a:t>
            </a:r>
            <a:endParaRPr lang="he-IL" sz="4000" dirty="0">
              <a:solidFill>
                <a:schemeClr val="bg1"/>
              </a:solidFill>
            </a:endParaRPr>
          </a:p>
        </p:txBody>
      </p:sp>
      <p:sp>
        <p:nvSpPr>
          <p:cNvPr id="7" name="TextBox 6"/>
          <p:cNvSpPr txBox="1"/>
          <p:nvPr/>
        </p:nvSpPr>
        <p:spPr>
          <a:xfrm rot="16200000">
            <a:off x="-309609" y="3199747"/>
            <a:ext cx="1587731" cy="707886"/>
          </a:xfrm>
          <a:prstGeom prst="rect">
            <a:avLst/>
          </a:prstGeom>
          <a:noFill/>
        </p:spPr>
        <p:txBody>
          <a:bodyPr wrap="square" rtlCol="1">
            <a:spAutoFit/>
          </a:bodyPr>
          <a:lstStyle/>
          <a:p>
            <a:pPr algn="r" rtl="1"/>
            <a:r>
              <a:rPr lang="he-IL" sz="4000" dirty="0" smtClean="0">
                <a:solidFill>
                  <a:schemeClr val="bg1"/>
                </a:solidFill>
              </a:rPr>
              <a:t>מטלות</a:t>
            </a:r>
            <a:endParaRPr lang="he-IL" sz="4000" dirty="0">
              <a:solidFill>
                <a:schemeClr val="bg1"/>
              </a:solidFill>
            </a:endParaRPr>
          </a:p>
        </p:txBody>
      </p:sp>
      <p:pic>
        <p:nvPicPr>
          <p:cNvPr id="8" name="Picture 7"/>
          <p:cNvPicPr>
            <a:picLocks noChangeAspect="1"/>
          </p:cNvPicPr>
          <p:nvPr/>
        </p:nvPicPr>
        <p:blipFill>
          <a:blip r:embed="rId2"/>
          <a:stretch>
            <a:fillRect/>
          </a:stretch>
        </p:blipFill>
        <p:spPr>
          <a:xfrm>
            <a:off x="654905" y="1472187"/>
            <a:ext cx="5944430" cy="4163006"/>
          </a:xfrm>
          <a:prstGeom prst="rect">
            <a:avLst/>
          </a:prstGeom>
        </p:spPr>
      </p:pic>
    </p:spTree>
    <p:extLst>
      <p:ext uri="{BB962C8B-B14F-4D97-AF65-F5344CB8AC3E}">
        <p14:creationId xmlns:p14="http://schemas.microsoft.com/office/powerpoint/2010/main" val="24439875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a:p>
        </p:txBody>
      </p:sp>
      <p:sp>
        <p:nvSpPr>
          <p:cNvPr id="3" name="Content Placeholder 2"/>
          <p:cNvSpPr>
            <a:spLocks noGrp="1"/>
          </p:cNvSpPr>
          <p:nvPr>
            <p:ph idx="1"/>
          </p:nvPr>
        </p:nvSpPr>
        <p:spPr/>
        <p:txBody>
          <a:bodyPr/>
          <a:lstStyle/>
          <a:p>
            <a:endParaRPr lang="he-IL" dirty="0"/>
          </a:p>
        </p:txBody>
      </p:sp>
      <p:pic>
        <p:nvPicPr>
          <p:cNvPr id="4" name="Picture 2" descr="https://upload.wikimedia.org/wikipedia/commons/thumb/0/0c/Thread_pool.svg/400px-Thread_pool.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6999" y="4270884"/>
            <a:ext cx="4711319" cy="2438109"/>
          </a:xfrm>
          <a:prstGeom prst="rect">
            <a:avLst/>
          </a:prstGeom>
          <a:noFill/>
          <a:extLst>
            <a:ext uri="{909E8E84-426E-40DD-AFC4-6F175D3DCCD1}">
              <a14:hiddenFill xmlns:a14="http://schemas.microsoft.com/office/drawing/2010/main">
                <a:solidFill>
                  <a:srgbClr val="FFFFFF"/>
                </a:solidFill>
              </a14:hiddenFill>
            </a:ext>
          </a:extLst>
        </p:spPr>
      </p:pic>
      <p:grpSp>
        <p:nvGrpSpPr>
          <p:cNvPr id="49" name="Group 48"/>
          <p:cNvGrpSpPr/>
          <p:nvPr/>
        </p:nvGrpSpPr>
        <p:grpSpPr>
          <a:xfrm>
            <a:off x="701963" y="2183681"/>
            <a:ext cx="4057020" cy="368004"/>
            <a:chOff x="701963" y="2183681"/>
            <a:chExt cx="4057020" cy="368004"/>
          </a:xfrm>
        </p:grpSpPr>
        <p:grpSp>
          <p:nvGrpSpPr>
            <p:cNvPr id="22" name="Group 21"/>
            <p:cNvGrpSpPr/>
            <p:nvPr/>
          </p:nvGrpSpPr>
          <p:grpSpPr>
            <a:xfrm>
              <a:off x="701963" y="2189017"/>
              <a:ext cx="1494245" cy="362668"/>
              <a:chOff x="701963" y="2189017"/>
              <a:chExt cx="1494245" cy="362668"/>
            </a:xfrm>
          </p:grpSpPr>
          <p:grpSp>
            <p:nvGrpSpPr>
              <p:cNvPr id="13" name="Group 12"/>
              <p:cNvGrpSpPr/>
              <p:nvPr/>
            </p:nvGrpSpPr>
            <p:grpSpPr>
              <a:xfrm>
                <a:off x="701963" y="2189017"/>
                <a:ext cx="643583" cy="360000"/>
                <a:chOff x="701963" y="2189017"/>
                <a:chExt cx="643583" cy="360000"/>
              </a:xfrm>
            </p:grpSpPr>
            <p:sp>
              <p:nvSpPr>
                <p:cNvPr id="5" name="Oval 4"/>
                <p:cNvSpPr/>
                <p:nvPr/>
              </p:nvSpPr>
              <p:spPr>
                <a:xfrm>
                  <a:off x="701963" y="2189017"/>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Oval 5"/>
                <p:cNvSpPr/>
                <p:nvPr/>
              </p:nvSpPr>
              <p:spPr>
                <a:xfrm>
                  <a:off x="838200" y="2189017"/>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Oval 6"/>
                <p:cNvSpPr/>
                <p:nvPr/>
              </p:nvSpPr>
              <p:spPr>
                <a:xfrm>
                  <a:off x="985546" y="2189017"/>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14" name="Group 13"/>
              <p:cNvGrpSpPr/>
              <p:nvPr/>
            </p:nvGrpSpPr>
            <p:grpSpPr>
              <a:xfrm>
                <a:off x="1116402" y="2189017"/>
                <a:ext cx="643583" cy="360000"/>
                <a:chOff x="701963" y="2189017"/>
                <a:chExt cx="643583" cy="360000"/>
              </a:xfrm>
            </p:grpSpPr>
            <p:sp>
              <p:nvSpPr>
                <p:cNvPr id="15" name="Oval 14"/>
                <p:cNvSpPr/>
                <p:nvPr/>
              </p:nvSpPr>
              <p:spPr>
                <a:xfrm>
                  <a:off x="701963" y="2189017"/>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Oval 15"/>
                <p:cNvSpPr/>
                <p:nvPr/>
              </p:nvSpPr>
              <p:spPr>
                <a:xfrm>
                  <a:off x="838200" y="2189017"/>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Oval 16"/>
                <p:cNvSpPr/>
                <p:nvPr/>
              </p:nvSpPr>
              <p:spPr>
                <a:xfrm>
                  <a:off x="985546" y="2189017"/>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18" name="Group 17"/>
              <p:cNvGrpSpPr/>
              <p:nvPr/>
            </p:nvGrpSpPr>
            <p:grpSpPr>
              <a:xfrm>
                <a:off x="1552625" y="2191685"/>
                <a:ext cx="643583" cy="360000"/>
                <a:chOff x="701963" y="2189017"/>
                <a:chExt cx="643583" cy="360000"/>
              </a:xfrm>
            </p:grpSpPr>
            <p:sp>
              <p:nvSpPr>
                <p:cNvPr id="19" name="Oval 18"/>
                <p:cNvSpPr/>
                <p:nvPr/>
              </p:nvSpPr>
              <p:spPr>
                <a:xfrm>
                  <a:off x="701963" y="2189017"/>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Oval 19"/>
                <p:cNvSpPr/>
                <p:nvPr/>
              </p:nvSpPr>
              <p:spPr>
                <a:xfrm>
                  <a:off x="838200" y="2189017"/>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Oval 20"/>
                <p:cNvSpPr/>
                <p:nvPr/>
              </p:nvSpPr>
              <p:spPr>
                <a:xfrm>
                  <a:off x="985546" y="2189017"/>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grpSp>
          <p:nvGrpSpPr>
            <p:cNvPr id="23" name="Group 22"/>
            <p:cNvGrpSpPr/>
            <p:nvPr/>
          </p:nvGrpSpPr>
          <p:grpSpPr>
            <a:xfrm>
              <a:off x="1979417" y="2186349"/>
              <a:ext cx="1494245" cy="362668"/>
              <a:chOff x="701963" y="2189017"/>
              <a:chExt cx="1494245" cy="362668"/>
            </a:xfrm>
          </p:grpSpPr>
          <p:grpSp>
            <p:nvGrpSpPr>
              <p:cNvPr id="24" name="Group 23"/>
              <p:cNvGrpSpPr/>
              <p:nvPr/>
            </p:nvGrpSpPr>
            <p:grpSpPr>
              <a:xfrm>
                <a:off x="701963" y="2189017"/>
                <a:ext cx="643583" cy="360000"/>
                <a:chOff x="701963" y="2189017"/>
                <a:chExt cx="643583" cy="360000"/>
              </a:xfrm>
            </p:grpSpPr>
            <p:sp>
              <p:nvSpPr>
                <p:cNvPr id="33" name="Oval 32"/>
                <p:cNvSpPr/>
                <p:nvPr/>
              </p:nvSpPr>
              <p:spPr>
                <a:xfrm>
                  <a:off x="701963" y="2189017"/>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4" name="Oval 33"/>
                <p:cNvSpPr/>
                <p:nvPr/>
              </p:nvSpPr>
              <p:spPr>
                <a:xfrm>
                  <a:off x="838200" y="2189017"/>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5" name="Oval 34"/>
                <p:cNvSpPr/>
                <p:nvPr/>
              </p:nvSpPr>
              <p:spPr>
                <a:xfrm>
                  <a:off x="985546" y="2189017"/>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25" name="Group 24"/>
              <p:cNvGrpSpPr/>
              <p:nvPr/>
            </p:nvGrpSpPr>
            <p:grpSpPr>
              <a:xfrm>
                <a:off x="1116402" y="2189017"/>
                <a:ext cx="643583" cy="360000"/>
                <a:chOff x="701963" y="2189017"/>
                <a:chExt cx="643583" cy="360000"/>
              </a:xfrm>
            </p:grpSpPr>
            <p:sp>
              <p:nvSpPr>
                <p:cNvPr id="30" name="Oval 29"/>
                <p:cNvSpPr/>
                <p:nvPr/>
              </p:nvSpPr>
              <p:spPr>
                <a:xfrm>
                  <a:off x="701963" y="2189017"/>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1" name="Oval 30"/>
                <p:cNvSpPr/>
                <p:nvPr/>
              </p:nvSpPr>
              <p:spPr>
                <a:xfrm>
                  <a:off x="838200" y="2189017"/>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2" name="Oval 31"/>
                <p:cNvSpPr/>
                <p:nvPr/>
              </p:nvSpPr>
              <p:spPr>
                <a:xfrm>
                  <a:off x="985546" y="2189017"/>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26" name="Group 25"/>
              <p:cNvGrpSpPr/>
              <p:nvPr/>
            </p:nvGrpSpPr>
            <p:grpSpPr>
              <a:xfrm>
                <a:off x="1552625" y="2191685"/>
                <a:ext cx="643583" cy="360000"/>
                <a:chOff x="701963" y="2189017"/>
                <a:chExt cx="643583" cy="360000"/>
              </a:xfrm>
            </p:grpSpPr>
            <p:sp>
              <p:nvSpPr>
                <p:cNvPr id="27" name="Oval 26"/>
                <p:cNvSpPr/>
                <p:nvPr/>
              </p:nvSpPr>
              <p:spPr>
                <a:xfrm>
                  <a:off x="701963" y="2189017"/>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 name="Oval 27"/>
                <p:cNvSpPr/>
                <p:nvPr/>
              </p:nvSpPr>
              <p:spPr>
                <a:xfrm>
                  <a:off x="838200" y="2189017"/>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Oval 28"/>
                <p:cNvSpPr/>
                <p:nvPr/>
              </p:nvSpPr>
              <p:spPr>
                <a:xfrm>
                  <a:off x="985546" y="2189017"/>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grpSp>
          <p:nvGrpSpPr>
            <p:cNvPr id="36" name="Group 35"/>
            <p:cNvGrpSpPr/>
            <p:nvPr/>
          </p:nvGrpSpPr>
          <p:grpSpPr>
            <a:xfrm>
              <a:off x="3264738" y="2183681"/>
              <a:ext cx="1494245" cy="362668"/>
              <a:chOff x="701963" y="2189017"/>
              <a:chExt cx="1494245" cy="362668"/>
            </a:xfrm>
          </p:grpSpPr>
          <p:grpSp>
            <p:nvGrpSpPr>
              <p:cNvPr id="37" name="Group 36"/>
              <p:cNvGrpSpPr/>
              <p:nvPr/>
            </p:nvGrpSpPr>
            <p:grpSpPr>
              <a:xfrm>
                <a:off x="701963" y="2189017"/>
                <a:ext cx="643583" cy="360000"/>
                <a:chOff x="701963" y="2189017"/>
                <a:chExt cx="643583" cy="360000"/>
              </a:xfrm>
            </p:grpSpPr>
            <p:sp>
              <p:nvSpPr>
                <p:cNvPr id="46" name="Oval 45"/>
                <p:cNvSpPr/>
                <p:nvPr/>
              </p:nvSpPr>
              <p:spPr>
                <a:xfrm>
                  <a:off x="701963" y="2189017"/>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7" name="Oval 46"/>
                <p:cNvSpPr/>
                <p:nvPr/>
              </p:nvSpPr>
              <p:spPr>
                <a:xfrm>
                  <a:off x="838200" y="2189017"/>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8" name="Oval 47"/>
                <p:cNvSpPr/>
                <p:nvPr/>
              </p:nvSpPr>
              <p:spPr>
                <a:xfrm>
                  <a:off x="985546" y="2189017"/>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38" name="Group 37"/>
              <p:cNvGrpSpPr/>
              <p:nvPr/>
            </p:nvGrpSpPr>
            <p:grpSpPr>
              <a:xfrm>
                <a:off x="1116402" y="2189017"/>
                <a:ext cx="643583" cy="360000"/>
                <a:chOff x="701963" y="2189017"/>
                <a:chExt cx="643583" cy="360000"/>
              </a:xfrm>
            </p:grpSpPr>
            <p:sp>
              <p:nvSpPr>
                <p:cNvPr id="43" name="Oval 42"/>
                <p:cNvSpPr/>
                <p:nvPr/>
              </p:nvSpPr>
              <p:spPr>
                <a:xfrm>
                  <a:off x="701963" y="2189017"/>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Oval 43"/>
                <p:cNvSpPr/>
                <p:nvPr/>
              </p:nvSpPr>
              <p:spPr>
                <a:xfrm>
                  <a:off x="838200" y="2189017"/>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5" name="Oval 44"/>
                <p:cNvSpPr/>
                <p:nvPr/>
              </p:nvSpPr>
              <p:spPr>
                <a:xfrm>
                  <a:off x="985546" y="2189017"/>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39" name="Group 38"/>
              <p:cNvGrpSpPr/>
              <p:nvPr/>
            </p:nvGrpSpPr>
            <p:grpSpPr>
              <a:xfrm>
                <a:off x="1552625" y="2191685"/>
                <a:ext cx="643583" cy="360000"/>
                <a:chOff x="701963" y="2189017"/>
                <a:chExt cx="643583" cy="360000"/>
              </a:xfrm>
            </p:grpSpPr>
            <p:sp>
              <p:nvSpPr>
                <p:cNvPr id="40" name="Oval 39"/>
                <p:cNvSpPr/>
                <p:nvPr/>
              </p:nvSpPr>
              <p:spPr>
                <a:xfrm>
                  <a:off x="701963" y="2189017"/>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1" name="Oval 40"/>
                <p:cNvSpPr/>
                <p:nvPr/>
              </p:nvSpPr>
              <p:spPr>
                <a:xfrm>
                  <a:off x="838200" y="2189017"/>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2" name="Oval 41"/>
                <p:cNvSpPr/>
                <p:nvPr/>
              </p:nvSpPr>
              <p:spPr>
                <a:xfrm>
                  <a:off x="985546" y="2189017"/>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grpSp>
    </p:spTree>
    <p:extLst>
      <p:ext uri="{BB962C8B-B14F-4D97-AF65-F5344CB8AC3E}">
        <p14:creationId xmlns:p14="http://schemas.microsoft.com/office/powerpoint/2010/main" val="31155916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9561"/>
            <a:ext cx="10515600" cy="844839"/>
          </a:xfrm>
        </p:spPr>
        <p:txBody>
          <a:bodyPr/>
          <a:lstStyle/>
          <a:p>
            <a:r>
              <a:rPr lang="he-IL" b="1" dirty="0">
                <a:solidFill>
                  <a:schemeClr val="bg1"/>
                </a:solidFill>
              </a:rPr>
              <a:t>ספרית </a:t>
            </a:r>
            <a:r>
              <a:rPr lang="en-US" b="1" dirty="0">
                <a:solidFill>
                  <a:schemeClr val="bg1"/>
                </a:solidFill>
              </a:rPr>
              <a:t>TPL</a:t>
            </a:r>
            <a:r>
              <a:rPr lang="he-IL" b="1" dirty="0">
                <a:solidFill>
                  <a:schemeClr val="bg1"/>
                </a:solidFill>
              </a:rPr>
              <a:t> – </a:t>
            </a:r>
            <a:r>
              <a:rPr lang="en-US" b="1" dirty="0">
                <a:solidFill>
                  <a:schemeClr val="bg1"/>
                </a:solidFill>
              </a:rPr>
              <a:t>Task Parallel Library</a:t>
            </a:r>
            <a:endParaRPr lang="he-IL" b="1" dirty="0"/>
          </a:p>
        </p:txBody>
      </p:sp>
      <p:sp>
        <p:nvSpPr>
          <p:cNvPr id="3" name="Content Placeholder 2"/>
          <p:cNvSpPr>
            <a:spLocks noGrp="1"/>
          </p:cNvSpPr>
          <p:nvPr>
            <p:ph idx="1"/>
          </p:nvPr>
        </p:nvSpPr>
        <p:spPr>
          <a:xfrm>
            <a:off x="838200" y="914400"/>
            <a:ext cx="10515600" cy="5781964"/>
          </a:xfrm>
        </p:spPr>
        <p:txBody>
          <a:bodyPr>
            <a:normAutofit fontScale="70000" lnSpcReduction="20000"/>
          </a:bodyPr>
          <a:lstStyle/>
          <a:p>
            <a:pPr marL="0" indent="0">
              <a:lnSpc>
                <a:spcPct val="110000"/>
              </a:lnSpc>
              <a:buNone/>
            </a:pPr>
            <a:r>
              <a:rPr lang="en-US" sz="3600" b="1" dirty="0" smtClean="0">
                <a:solidFill>
                  <a:srgbClr val="FFC000"/>
                </a:solidFill>
              </a:rPr>
              <a:t>Thread Pool</a:t>
            </a:r>
            <a:endParaRPr lang="he-IL" sz="3600" b="1" dirty="0" smtClean="0">
              <a:solidFill>
                <a:srgbClr val="FFC000"/>
              </a:solidFill>
            </a:endParaRPr>
          </a:p>
          <a:p>
            <a:pPr>
              <a:lnSpc>
                <a:spcPct val="120000"/>
              </a:lnSpc>
            </a:pPr>
            <a:r>
              <a:rPr lang="he-IL" dirty="0" smtClean="0">
                <a:solidFill>
                  <a:schemeClr val="bg1"/>
                </a:solidFill>
              </a:rPr>
              <a:t>גודלו של ה- </a:t>
            </a:r>
            <a:r>
              <a:rPr lang="en-US" dirty="0" smtClean="0">
                <a:solidFill>
                  <a:schemeClr val="bg1"/>
                </a:solidFill>
              </a:rPr>
              <a:t>Thread Pool</a:t>
            </a:r>
            <a:r>
              <a:rPr lang="he-IL" dirty="0" smtClean="0">
                <a:solidFill>
                  <a:schemeClr val="bg1"/>
                </a:solidFill>
              </a:rPr>
              <a:t> הוא דינמי ובהתאם לכך גם המשאבים שהוא צורך משתנים בהתאם לעומס העבודה הנוכחי וזמינות החומרה הפנויה.</a:t>
            </a:r>
          </a:p>
          <a:p>
            <a:pPr>
              <a:lnSpc>
                <a:spcPct val="120000"/>
              </a:lnSpc>
            </a:pPr>
            <a:r>
              <a:rPr lang="he-IL" dirty="0" smtClean="0">
                <a:solidFill>
                  <a:schemeClr val="bg1"/>
                </a:solidFill>
              </a:rPr>
              <a:t>כמות המשימות שהוא יריץ במקביל תלויה בכמות המשימות שממתינות בתור ובמשאבים הפנויים של המערכת.</a:t>
            </a:r>
          </a:p>
          <a:p>
            <a:pPr>
              <a:lnSpc>
                <a:spcPct val="120000"/>
              </a:lnSpc>
            </a:pPr>
            <a:r>
              <a:rPr lang="he-IL" dirty="0" smtClean="0">
                <a:solidFill>
                  <a:schemeClr val="bg1"/>
                </a:solidFill>
              </a:rPr>
              <a:t>מכיל גם </a:t>
            </a:r>
            <a:r>
              <a:rPr lang="en-US" dirty="0" smtClean="0">
                <a:solidFill>
                  <a:schemeClr val="bg1"/>
                </a:solidFill>
              </a:rPr>
              <a:t>Worker Threads</a:t>
            </a:r>
            <a:r>
              <a:rPr lang="he-IL" dirty="0" smtClean="0">
                <a:solidFill>
                  <a:schemeClr val="bg1"/>
                </a:solidFill>
              </a:rPr>
              <a:t> וגם </a:t>
            </a:r>
            <a:r>
              <a:rPr lang="en-US" dirty="0" smtClean="0">
                <a:solidFill>
                  <a:schemeClr val="bg1"/>
                </a:solidFill>
              </a:rPr>
              <a:t>I/O Completion Thread</a:t>
            </a:r>
            <a:r>
              <a:rPr lang="he-IL" dirty="0" smtClean="0">
                <a:solidFill>
                  <a:schemeClr val="bg1"/>
                </a:solidFill>
              </a:rPr>
              <a:t> אשר מנהלים את פעילות ה-</a:t>
            </a:r>
            <a:r>
              <a:rPr lang="en-US" dirty="0" smtClean="0">
                <a:solidFill>
                  <a:schemeClr val="bg1"/>
                </a:solidFill>
              </a:rPr>
              <a:t>I/O</a:t>
            </a:r>
            <a:r>
              <a:rPr lang="he-IL" dirty="0" smtClean="0">
                <a:solidFill>
                  <a:schemeClr val="bg1"/>
                </a:solidFill>
              </a:rPr>
              <a:t> האסינכרונית.</a:t>
            </a:r>
          </a:p>
          <a:p>
            <a:pPr>
              <a:lnSpc>
                <a:spcPct val="120000"/>
              </a:lnSpc>
            </a:pPr>
            <a:r>
              <a:rPr lang="he-IL" dirty="0" smtClean="0">
                <a:solidFill>
                  <a:schemeClr val="bg1"/>
                </a:solidFill>
              </a:rPr>
              <a:t>לכל </a:t>
            </a:r>
            <a:r>
              <a:rPr lang="en-US" dirty="0" smtClean="0">
                <a:solidFill>
                  <a:schemeClr val="bg1"/>
                </a:solidFill>
              </a:rPr>
              <a:t>Process</a:t>
            </a:r>
            <a:r>
              <a:rPr lang="he-IL" dirty="0" smtClean="0">
                <a:solidFill>
                  <a:schemeClr val="bg1"/>
                </a:solidFill>
              </a:rPr>
              <a:t> ה- </a:t>
            </a:r>
            <a:r>
              <a:rPr lang="en-US" dirty="0" smtClean="0">
                <a:solidFill>
                  <a:schemeClr val="bg1"/>
                </a:solidFill>
              </a:rPr>
              <a:t>CLR</a:t>
            </a:r>
            <a:r>
              <a:rPr lang="he-IL" dirty="0" smtClean="0">
                <a:solidFill>
                  <a:schemeClr val="bg1"/>
                </a:solidFill>
              </a:rPr>
              <a:t> מקצה </a:t>
            </a:r>
            <a:r>
              <a:rPr lang="en-US" dirty="0" smtClean="0">
                <a:solidFill>
                  <a:schemeClr val="bg1"/>
                </a:solidFill>
              </a:rPr>
              <a:t>Thread Pool</a:t>
            </a:r>
            <a:r>
              <a:rPr lang="he-IL" dirty="0" smtClean="0">
                <a:solidFill>
                  <a:schemeClr val="bg1"/>
                </a:solidFill>
              </a:rPr>
              <a:t>.</a:t>
            </a:r>
          </a:p>
          <a:p>
            <a:pPr>
              <a:lnSpc>
                <a:spcPct val="120000"/>
              </a:lnSpc>
            </a:pPr>
            <a:r>
              <a:rPr lang="he-IL" dirty="0">
                <a:solidFill>
                  <a:schemeClr val="bg1"/>
                </a:solidFill>
              </a:rPr>
              <a:t>יודע לנהל כמות גדולה מאוד של משימות אסינכרוניות </a:t>
            </a:r>
            <a:r>
              <a:rPr lang="he-IL" dirty="0" smtClean="0">
                <a:solidFill>
                  <a:schemeClr val="bg1"/>
                </a:solidFill>
              </a:rPr>
              <a:t>, כברירת </a:t>
            </a:r>
            <a:r>
              <a:rPr lang="he-IL" dirty="0">
                <a:solidFill>
                  <a:schemeClr val="bg1"/>
                </a:solidFill>
              </a:rPr>
              <a:t>מחדל </a:t>
            </a:r>
            <a:r>
              <a:rPr lang="he-IL" dirty="0" smtClean="0">
                <a:solidFill>
                  <a:schemeClr val="bg1"/>
                </a:solidFill>
              </a:rPr>
              <a:t>ה-</a:t>
            </a:r>
            <a:r>
              <a:rPr lang="en-US" dirty="0" smtClean="0">
                <a:solidFill>
                  <a:schemeClr val="bg1"/>
                </a:solidFill>
              </a:rPr>
              <a:t>Thread Pool</a:t>
            </a:r>
            <a:r>
              <a:rPr lang="he-IL" dirty="0" smtClean="0">
                <a:solidFill>
                  <a:schemeClr val="bg1"/>
                </a:solidFill>
              </a:rPr>
              <a:t> מסוגל לטפל ב-1000 </a:t>
            </a:r>
            <a:r>
              <a:rPr lang="en-US" dirty="0">
                <a:solidFill>
                  <a:schemeClr val="bg1"/>
                </a:solidFill>
              </a:rPr>
              <a:t>I/O Completion Thread</a:t>
            </a:r>
            <a:r>
              <a:rPr lang="he-IL" dirty="0">
                <a:solidFill>
                  <a:schemeClr val="bg1"/>
                </a:solidFill>
              </a:rPr>
              <a:t> </a:t>
            </a:r>
            <a:r>
              <a:rPr lang="he-IL" dirty="0" smtClean="0">
                <a:solidFill>
                  <a:schemeClr val="bg1"/>
                </a:solidFill>
              </a:rPr>
              <a:t>וב-25 </a:t>
            </a:r>
            <a:r>
              <a:rPr lang="en-US" dirty="0" smtClean="0">
                <a:solidFill>
                  <a:schemeClr val="bg1"/>
                </a:solidFill>
              </a:rPr>
              <a:t>Worker Threads</a:t>
            </a:r>
            <a:r>
              <a:rPr lang="he-IL" dirty="0" smtClean="0">
                <a:solidFill>
                  <a:schemeClr val="bg1"/>
                </a:solidFill>
              </a:rPr>
              <a:t> לכל מעבד.</a:t>
            </a:r>
            <a:endParaRPr lang="he-IL" dirty="0">
              <a:solidFill>
                <a:schemeClr val="bg1"/>
              </a:solidFill>
            </a:endParaRPr>
          </a:p>
          <a:p>
            <a:pPr>
              <a:lnSpc>
                <a:spcPct val="120000"/>
              </a:lnSpc>
            </a:pPr>
            <a:r>
              <a:rPr lang="he-IL" dirty="0" smtClean="0">
                <a:solidFill>
                  <a:schemeClr val="bg1"/>
                </a:solidFill>
              </a:rPr>
              <a:t>כמות המשימות שנמצאות בתור מוגבלת רק על ידי כמות הזיכרון.</a:t>
            </a:r>
          </a:p>
          <a:p>
            <a:pPr marL="0" indent="0">
              <a:lnSpc>
                <a:spcPct val="120000"/>
              </a:lnSpc>
              <a:buNone/>
            </a:pPr>
            <a:r>
              <a:rPr lang="he-IL" dirty="0" smtClean="0">
                <a:solidFill>
                  <a:srgbClr val="FFC000"/>
                </a:solidFill>
              </a:rPr>
              <a:t>למה </a:t>
            </a:r>
            <a:r>
              <a:rPr lang="he-IL" dirty="0">
                <a:solidFill>
                  <a:srgbClr val="FFC000"/>
                </a:solidFill>
              </a:rPr>
              <a:t>צריך לנהל את ה-</a:t>
            </a:r>
            <a:r>
              <a:rPr lang="en-US" dirty="0">
                <a:solidFill>
                  <a:srgbClr val="FFC000"/>
                </a:solidFill>
              </a:rPr>
              <a:t>Threads</a:t>
            </a:r>
            <a:r>
              <a:rPr lang="he-IL" dirty="0">
                <a:solidFill>
                  <a:srgbClr val="FFC000"/>
                </a:solidFill>
              </a:rPr>
              <a:t>?</a:t>
            </a:r>
          </a:p>
          <a:p>
            <a:pPr>
              <a:lnSpc>
                <a:spcPct val="120000"/>
              </a:lnSpc>
            </a:pPr>
            <a:r>
              <a:rPr lang="he-IL" dirty="0">
                <a:solidFill>
                  <a:schemeClr val="bg1"/>
                </a:solidFill>
              </a:rPr>
              <a:t>משום שמספר המשימות שרצות במקביל גדול ממספר המעבדים בפועל ולכן צריך גורם שינהל ויתזמן את המשימות אל מול משאבי החומרה.</a:t>
            </a:r>
          </a:p>
          <a:p>
            <a:endParaRPr lang="he-IL" dirty="0"/>
          </a:p>
        </p:txBody>
      </p:sp>
    </p:spTree>
    <p:extLst>
      <p:ext uri="{BB962C8B-B14F-4D97-AF65-F5344CB8AC3E}">
        <p14:creationId xmlns:p14="http://schemas.microsoft.com/office/powerpoint/2010/main" val="1135056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e-IL" sz="6000" b="1" dirty="0" smtClean="0">
                <a:solidFill>
                  <a:schemeClr val="bg1"/>
                </a:solidFill>
              </a:rPr>
              <a:t>חסרונות</a:t>
            </a:r>
            <a:endParaRPr lang="he-IL" sz="6000" b="1" dirty="0">
              <a:solidFill>
                <a:schemeClr val="bg1"/>
              </a:solidFill>
            </a:endParaRPr>
          </a:p>
        </p:txBody>
      </p:sp>
      <p:sp>
        <p:nvSpPr>
          <p:cNvPr id="3" name="Content Placeholder 2"/>
          <p:cNvSpPr>
            <a:spLocks noGrp="1"/>
          </p:cNvSpPr>
          <p:nvPr>
            <p:ph idx="1"/>
          </p:nvPr>
        </p:nvSpPr>
        <p:spPr/>
        <p:txBody>
          <a:bodyPr>
            <a:normAutofit fontScale="85000" lnSpcReduction="20000"/>
          </a:bodyPr>
          <a:lstStyle/>
          <a:p>
            <a:pPr algn="l" rtl="0"/>
            <a:r>
              <a:rPr lang="he-IL" dirty="0">
                <a:solidFill>
                  <a:schemeClr val="bg1"/>
                </a:solidFill>
              </a:rPr>
              <a:t>.</a:t>
            </a:r>
            <a:r>
              <a:rPr lang="en-US" dirty="0" smtClean="0">
                <a:solidFill>
                  <a:schemeClr val="bg1"/>
                </a:solidFill>
              </a:rPr>
              <a:t>NET’s </a:t>
            </a:r>
            <a:r>
              <a:rPr lang="en-US" dirty="0">
                <a:solidFill>
                  <a:schemeClr val="bg1"/>
                </a:solidFill>
              </a:rPr>
              <a:t>thread pool has some shortcomings which can affect the choice between using a dedicated thread instead of a thread from the thread pool. It is usually said that a dedicated thread is </a:t>
            </a:r>
            <a:r>
              <a:rPr lang="en-US" dirty="0" err="1">
                <a:solidFill>
                  <a:schemeClr val="bg1"/>
                </a:solidFill>
              </a:rPr>
              <a:t>favourable</a:t>
            </a:r>
            <a:r>
              <a:rPr lang="en-US" dirty="0">
                <a:solidFill>
                  <a:schemeClr val="bg1"/>
                </a:solidFill>
              </a:rPr>
              <a:t> in the following scenarios:</a:t>
            </a:r>
          </a:p>
          <a:p>
            <a:pPr algn="l" rtl="0"/>
            <a:r>
              <a:rPr lang="en-US" dirty="0" smtClean="0">
                <a:solidFill>
                  <a:schemeClr val="bg1"/>
                </a:solidFill>
              </a:rPr>
              <a:t>-          </a:t>
            </a:r>
            <a:r>
              <a:rPr lang="en-US" dirty="0">
                <a:solidFill>
                  <a:schemeClr val="bg1"/>
                </a:solidFill>
              </a:rPr>
              <a:t>When a foreground thread is required: All thread pool threads are </a:t>
            </a:r>
            <a:r>
              <a:rPr lang="en-US" dirty="0" err="1">
                <a:solidFill>
                  <a:schemeClr val="bg1"/>
                </a:solidFill>
              </a:rPr>
              <a:t>initialised</a:t>
            </a:r>
            <a:r>
              <a:rPr lang="en-US" dirty="0">
                <a:solidFill>
                  <a:schemeClr val="bg1"/>
                </a:solidFill>
              </a:rPr>
              <a:t> as background threads.</a:t>
            </a:r>
          </a:p>
          <a:p>
            <a:pPr algn="l" rtl="0"/>
            <a:r>
              <a:rPr lang="en-US" dirty="0" smtClean="0">
                <a:solidFill>
                  <a:schemeClr val="bg1"/>
                </a:solidFill>
              </a:rPr>
              <a:t>-          </a:t>
            </a:r>
            <a:r>
              <a:rPr lang="en-US" dirty="0">
                <a:solidFill>
                  <a:schemeClr val="bg1"/>
                </a:solidFill>
              </a:rPr>
              <a:t>When it is required to have a thread with a particular priority.</a:t>
            </a:r>
          </a:p>
          <a:p>
            <a:pPr algn="l" rtl="0"/>
            <a:r>
              <a:rPr lang="en-US" dirty="0" smtClean="0">
                <a:solidFill>
                  <a:schemeClr val="bg1"/>
                </a:solidFill>
              </a:rPr>
              <a:t>-          </a:t>
            </a:r>
            <a:r>
              <a:rPr lang="en-US" dirty="0">
                <a:solidFill>
                  <a:schemeClr val="bg1"/>
                </a:solidFill>
              </a:rPr>
              <a:t>When a thread is required to be aborted prematurely</a:t>
            </a:r>
          </a:p>
          <a:p>
            <a:pPr algn="l" rtl="0"/>
            <a:r>
              <a:rPr lang="en-US" dirty="0" smtClean="0">
                <a:solidFill>
                  <a:schemeClr val="bg1"/>
                </a:solidFill>
              </a:rPr>
              <a:t>-          </a:t>
            </a:r>
            <a:r>
              <a:rPr lang="en-US" dirty="0">
                <a:solidFill>
                  <a:schemeClr val="bg1"/>
                </a:solidFill>
              </a:rPr>
              <a:t>When a thread must be placed in a single-threaded apartment (STA): All thread pool threads are set in the MTA apartment by default</a:t>
            </a:r>
          </a:p>
          <a:p>
            <a:pPr algn="l" rtl="0"/>
            <a:r>
              <a:rPr lang="en-US" dirty="0" smtClean="0">
                <a:solidFill>
                  <a:schemeClr val="bg1"/>
                </a:solidFill>
              </a:rPr>
              <a:t>-          </a:t>
            </a:r>
            <a:r>
              <a:rPr lang="en-US" dirty="0">
                <a:solidFill>
                  <a:schemeClr val="bg1"/>
                </a:solidFill>
              </a:rPr>
              <a:t>For long running tasks when the thread pool thread is often blocked for long periods (This may starve other parts of the application which rely on threads from the thread pool)</a:t>
            </a:r>
            <a:endParaRPr lang="he-IL" dirty="0">
              <a:solidFill>
                <a:schemeClr val="bg1"/>
              </a:solidFill>
            </a:endParaRPr>
          </a:p>
        </p:txBody>
      </p:sp>
    </p:spTree>
    <p:extLst>
      <p:ext uri="{BB962C8B-B14F-4D97-AF65-F5344CB8AC3E}">
        <p14:creationId xmlns:p14="http://schemas.microsoft.com/office/powerpoint/2010/main" val="41104024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b="1" dirty="0">
                <a:solidFill>
                  <a:schemeClr val="bg1"/>
                </a:solidFill>
              </a:rPr>
              <a:t>ספרית </a:t>
            </a:r>
            <a:r>
              <a:rPr lang="en-US" b="1" dirty="0">
                <a:solidFill>
                  <a:schemeClr val="bg1"/>
                </a:solidFill>
              </a:rPr>
              <a:t>TPL</a:t>
            </a:r>
            <a:r>
              <a:rPr lang="he-IL" b="1" dirty="0">
                <a:solidFill>
                  <a:schemeClr val="bg1"/>
                </a:solidFill>
              </a:rPr>
              <a:t> – </a:t>
            </a:r>
            <a:r>
              <a:rPr lang="en-US" b="1" dirty="0">
                <a:solidFill>
                  <a:schemeClr val="bg1"/>
                </a:solidFill>
              </a:rPr>
              <a:t>Task Parallel Library</a:t>
            </a:r>
            <a:endParaRPr lang="he-IL" dirty="0">
              <a:solidFill>
                <a:schemeClr val="bg1"/>
              </a:solidFill>
            </a:endParaRPr>
          </a:p>
        </p:txBody>
      </p:sp>
      <p:sp>
        <p:nvSpPr>
          <p:cNvPr id="3" name="Content Placeholder 2"/>
          <p:cNvSpPr>
            <a:spLocks noGrp="1"/>
          </p:cNvSpPr>
          <p:nvPr>
            <p:ph idx="1"/>
          </p:nvPr>
        </p:nvSpPr>
        <p:spPr/>
        <p:txBody>
          <a:bodyPr>
            <a:normAutofit/>
          </a:bodyPr>
          <a:lstStyle/>
          <a:p>
            <a:pPr>
              <a:lnSpc>
                <a:spcPct val="110000"/>
              </a:lnSpc>
            </a:pPr>
            <a:r>
              <a:rPr lang="he-IL" dirty="0" smtClean="0">
                <a:solidFill>
                  <a:schemeClr val="bg1"/>
                </a:solidFill>
              </a:rPr>
              <a:t>ה-</a:t>
            </a:r>
            <a:r>
              <a:rPr lang="en-US" dirty="0" smtClean="0">
                <a:solidFill>
                  <a:schemeClr val="bg1"/>
                </a:solidFill>
              </a:rPr>
              <a:t>TPL </a:t>
            </a:r>
            <a:r>
              <a:rPr lang="he-IL" dirty="0" smtClean="0">
                <a:solidFill>
                  <a:schemeClr val="bg1"/>
                </a:solidFill>
              </a:rPr>
              <a:t> משנה </a:t>
            </a:r>
            <a:r>
              <a:rPr lang="he-IL" dirty="0">
                <a:solidFill>
                  <a:schemeClr val="bg1"/>
                </a:solidFill>
              </a:rPr>
              <a:t>את הדרך בה נתייחס ונתמודד עם מטלות כבדות בצורה אסינכרונית, </a:t>
            </a:r>
            <a:br>
              <a:rPr lang="he-IL" dirty="0">
                <a:solidFill>
                  <a:schemeClr val="bg1"/>
                </a:solidFill>
              </a:rPr>
            </a:br>
            <a:r>
              <a:rPr lang="he-IL" dirty="0">
                <a:solidFill>
                  <a:schemeClr val="bg1"/>
                </a:solidFill>
              </a:rPr>
              <a:t>בהמשך נגלה את הנוחות, </a:t>
            </a:r>
            <a:r>
              <a:rPr lang="en-US" dirty="0" smtClean="0">
                <a:solidFill>
                  <a:schemeClr val="bg1"/>
                </a:solidFill>
              </a:rPr>
              <a:t/>
            </a:r>
            <a:br>
              <a:rPr lang="en-US" dirty="0" smtClean="0">
                <a:solidFill>
                  <a:schemeClr val="bg1"/>
                </a:solidFill>
              </a:rPr>
            </a:br>
            <a:r>
              <a:rPr lang="he-IL" dirty="0" smtClean="0">
                <a:solidFill>
                  <a:schemeClr val="bg1"/>
                </a:solidFill>
              </a:rPr>
              <a:t>נתרווח </a:t>
            </a:r>
            <a:r>
              <a:rPr lang="he-IL" dirty="0">
                <a:solidFill>
                  <a:schemeClr val="bg1"/>
                </a:solidFill>
              </a:rPr>
              <a:t>על הגמישות </a:t>
            </a:r>
            <a:r>
              <a:rPr lang="en-US" dirty="0" smtClean="0">
                <a:solidFill>
                  <a:schemeClr val="bg1"/>
                </a:solidFill>
              </a:rPr>
              <a:t/>
            </a:r>
            <a:br>
              <a:rPr lang="en-US" dirty="0" smtClean="0">
                <a:solidFill>
                  <a:schemeClr val="bg1"/>
                </a:solidFill>
              </a:rPr>
            </a:br>
            <a:r>
              <a:rPr lang="he-IL" dirty="0" smtClean="0">
                <a:solidFill>
                  <a:schemeClr val="bg1"/>
                </a:solidFill>
              </a:rPr>
              <a:t>ונחייך </a:t>
            </a:r>
            <a:r>
              <a:rPr lang="he-IL" dirty="0">
                <a:solidFill>
                  <a:schemeClr val="bg1"/>
                </a:solidFill>
              </a:rPr>
              <a:t>למראה הפשטות (היחסית, הכול יחסי) בכתיבה, ניהול ותחזוקה של משימות אסינכרוניות.</a:t>
            </a:r>
          </a:p>
          <a:p>
            <a:endParaRPr lang="he-IL" dirty="0">
              <a:solidFill>
                <a:schemeClr val="bg1"/>
              </a:solidFill>
            </a:endParaRPr>
          </a:p>
        </p:txBody>
      </p:sp>
    </p:spTree>
    <p:extLst>
      <p:ext uri="{BB962C8B-B14F-4D97-AF65-F5344CB8AC3E}">
        <p14:creationId xmlns:p14="http://schemas.microsoft.com/office/powerpoint/2010/main" val="37833556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979"/>
            <a:ext cx="10515600" cy="743239"/>
          </a:xfrm>
        </p:spPr>
        <p:txBody>
          <a:bodyPr/>
          <a:lstStyle/>
          <a:p>
            <a:r>
              <a:rPr lang="he-IL" b="1" dirty="0">
                <a:solidFill>
                  <a:schemeClr val="bg1"/>
                </a:solidFill>
              </a:rPr>
              <a:t>המחלקה </a:t>
            </a:r>
            <a:r>
              <a:rPr lang="en-US" b="1" dirty="0">
                <a:solidFill>
                  <a:schemeClr val="bg1"/>
                </a:solidFill>
              </a:rPr>
              <a:t>Task</a:t>
            </a:r>
            <a:endParaRPr lang="he-IL" dirty="0"/>
          </a:p>
        </p:txBody>
      </p:sp>
      <p:sp>
        <p:nvSpPr>
          <p:cNvPr id="3" name="Content Placeholder 2"/>
          <p:cNvSpPr>
            <a:spLocks noGrp="1"/>
          </p:cNvSpPr>
          <p:nvPr>
            <p:ph idx="1"/>
          </p:nvPr>
        </p:nvSpPr>
        <p:spPr>
          <a:xfrm>
            <a:off x="838200" y="942108"/>
            <a:ext cx="10515600" cy="5763491"/>
          </a:xfrm>
        </p:spPr>
        <p:txBody>
          <a:bodyPr>
            <a:normAutofit fontScale="92500"/>
          </a:bodyPr>
          <a:lstStyle/>
          <a:p>
            <a:pPr>
              <a:lnSpc>
                <a:spcPct val="110000"/>
              </a:lnSpc>
            </a:pPr>
            <a:r>
              <a:rPr lang="he-IL" dirty="0" smtClean="0">
                <a:solidFill>
                  <a:schemeClr val="bg1"/>
                </a:solidFill>
              </a:rPr>
              <a:t>המחלקה </a:t>
            </a:r>
            <a:r>
              <a:rPr lang="en-US" dirty="0" smtClean="0">
                <a:solidFill>
                  <a:srgbClr val="FFFF00"/>
                </a:solidFill>
              </a:rPr>
              <a:t>Task</a:t>
            </a:r>
            <a:r>
              <a:rPr lang="he-IL" dirty="0" smtClean="0">
                <a:solidFill>
                  <a:schemeClr val="bg1"/>
                </a:solidFill>
              </a:rPr>
              <a:t> היא אחת המחלקות המרכזיות במודל האסינכרוני החדש של </a:t>
            </a:r>
            <a:r>
              <a:rPr lang="en-US" dirty="0" smtClean="0">
                <a:solidFill>
                  <a:schemeClr val="bg1"/>
                </a:solidFill>
              </a:rPr>
              <a:t>NET Framework</a:t>
            </a:r>
            <a:r>
              <a:rPr lang="he-IL" dirty="0" smtClean="0">
                <a:solidFill>
                  <a:schemeClr val="bg1"/>
                </a:solidFill>
              </a:rPr>
              <a:t>.</a:t>
            </a:r>
          </a:p>
          <a:p>
            <a:pPr>
              <a:lnSpc>
                <a:spcPct val="110000"/>
              </a:lnSpc>
            </a:pPr>
            <a:r>
              <a:rPr lang="he-IL" dirty="0">
                <a:solidFill>
                  <a:schemeClr val="bg1"/>
                </a:solidFill>
              </a:rPr>
              <a:t>המחלקה מוגדרת במרחב השמות </a:t>
            </a:r>
            <a:r>
              <a:rPr lang="en-US" dirty="0" err="1">
                <a:solidFill>
                  <a:srgbClr val="FFFF00"/>
                </a:solidFill>
              </a:rPr>
              <a:t>System.Threading.Tasks</a:t>
            </a:r>
            <a:r>
              <a:rPr lang="en-US" dirty="0">
                <a:solidFill>
                  <a:schemeClr val="bg1"/>
                </a:solidFill>
              </a:rPr>
              <a:t> </a:t>
            </a:r>
            <a:r>
              <a:rPr lang="he-IL" dirty="0">
                <a:solidFill>
                  <a:schemeClr val="bg1"/>
                </a:solidFill>
              </a:rPr>
              <a:t> אשר ייחוס אליו מופיע כברירת מחדל ב- </a:t>
            </a:r>
            <a:r>
              <a:rPr lang="en-US" dirty="0">
                <a:solidFill>
                  <a:schemeClr val="bg1"/>
                </a:solidFill>
              </a:rPr>
              <a:t>Visual Studio 2015</a:t>
            </a:r>
            <a:r>
              <a:rPr lang="he-IL" dirty="0">
                <a:solidFill>
                  <a:schemeClr val="bg1"/>
                </a:solidFill>
              </a:rPr>
              <a:t>.</a:t>
            </a:r>
            <a:endParaRPr lang="en-US" dirty="0">
              <a:solidFill>
                <a:schemeClr val="bg1"/>
              </a:solidFill>
            </a:endParaRPr>
          </a:p>
          <a:p>
            <a:pPr>
              <a:lnSpc>
                <a:spcPct val="110000"/>
              </a:lnSpc>
            </a:pPr>
            <a:r>
              <a:rPr lang="he-IL" dirty="0" smtClean="0">
                <a:solidFill>
                  <a:schemeClr val="bg1"/>
                </a:solidFill>
              </a:rPr>
              <a:t>המחלקה </a:t>
            </a:r>
            <a:r>
              <a:rPr lang="en-US" dirty="0" smtClean="0">
                <a:solidFill>
                  <a:schemeClr val="bg1"/>
                </a:solidFill>
              </a:rPr>
              <a:t>Task</a:t>
            </a:r>
            <a:r>
              <a:rPr lang="he-IL" dirty="0" smtClean="0">
                <a:solidFill>
                  <a:schemeClr val="bg1"/>
                </a:solidFill>
              </a:rPr>
              <a:t> מייצגת פעולה אסינכרונית אשר לא מחזירה ערך.</a:t>
            </a:r>
          </a:p>
          <a:p>
            <a:pPr>
              <a:lnSpc>
                <a:spcPct val="110000"/>
              </a:lnSpc>
            </a:pPr>
            <a:r>
              <a:rPr lang="he-IL" dirty="0" smtClean="0">
                <a:solidFill>
                  <a:schemeClr val="bg1"/>
                </a:solidFill>
              </a:rPr>
              <a:t>הפעולה המבוצעת על ידי המחלקה </a:t>
            </a:r>
            <a:r>
              <a:rPr lang="en-US" dirty="0" smtClean="0">
                <a:solidFill>
                  <a:schemeClr val="bg1"/>
                </a:solidFill>
              </a:rPr>
              <a:t>Task</a:t>
            </a:r>
            <a:r>
              <a:rPr lang="he-IL" dirty="0" smtClean="0">
                <a:solidFill>
                  <a:schemeClr val="bg1"/>
                </a:solidFill>
              </a:rPr>
              <a:t> היא אסינכרונית ומנוהלת על ידי ה- </a:t>
            </a:r>
            <a:r>
              <a:rPr lang="en-US" dirty="0" smtClean="0">
                <a:solidFill>
                  <a:schemeClr val="bg1"/>
                </a:solidFill>
              </a:rPr>
              <a:t>Thread Pool</a:t>
            </a:r>
            <a:r>
              <a:rPr lang="he-IL" dirty="0" smtClean="0">
                <a:solidFill>
                  <a:schemeClr val="bg1"/>
                </a:solidFill>
              </a:rPr>
              <a:t>.</a:t>
            </a:r>
            <a:endParaRPr lang="en-US" dirty="0">
              <a:solidFill>
                <a:schemeClr val="bg1"/>
              </a:solidFill>
            </a:endParaRPr>
          </a:p>
          <a:p>
            <a:pPr>
              <a:lnSpc>
                <a:spcPct val="110000"/>
              </a:lnSpc>
            </a:pPr>
            <a:r>
              <a:rPr lang="he-IL" dirty="0" smtClean="0">
                <a:solidFill>
                  <a:schemeClr val="bg1"/>
                </a:solidFill>
              </a:rPr>
              <a:t>בדרך כלל נשתמש ביטויי למבדה על מנת לממש את הפעולה ש-</a:t>
            </a:r>
            <a:r>
              <a:rPr lang="en-US" dirty="0" smtClean="0">
                <a:solidFill>
                  <a:schemeClr val="bg1"/>
                </a:solidFill>
              </a:rPr>
              <a:t>Task</a:t>
            </a:r>
            <a:r>
              <a:rPr lang="he-IL" dirty="0" smtClean="0">
                <a:solidFill>
                  <a:schemeClr val="bg1"/>
                </a:solidFill>
              </a:rPr>
              <a:t> מבצעת.</a:t>
            </a:r>
          </a:p>
          <a:p>
            <a:pPr>
              <a:lnSpc>
                <a:spcPct val="110000"/>
              </a:lnSpc>
            </a:pPr>
            <a:r>
              <a:rPr lang="he-IL" dirty="0">
                <a:solidFill>
                  <a:schemeClr val="bg1"/>
                </a:solidFill>
              </a:rPr>
              <a:t>יחידת הקוד המורצת על ידי</a:t>
            </a:r>
            <a:r>
              <a:rPr lang="en-US" dirty="0">
                <a:solidFill>
                  <a:schemeClr val="bg1"/>
                </a:solidFill>
              </a:rPr>
              <a:t>Task </a:t>
            </a:r>
            <a:r>
              <a:rPr lang="he-IL" dirty="0">
                <a:solidFill>
                  <a:schemeClr val="bg1"/>
                </a:solidFill>
              </a:rPr>
              <a:t> יכולה לרוץ אסינכרונית בתהליך נפרד או בצורה סינכרונית באותו התהליך בו ה-</a:t>
            </a:r>
            <a:r>
              <a:rPr lang="en-US" dirty="0">
                <a:solidFill>
                  <a:schemeClr val="bg1"/>
                </a:solidFill>
              </a:rPr>
              <a:t> Task </a:t>
            </a:r>
            <a:r>
              <a:rPr lang="he-IL" dirty="0">
                <a:solidFill>
                  <a:schemeClr val="bg1"/>
                </a:solidFill>
              </a:rPr>
              <a:t>נוצר והופעל. </a:t>
            </a:r>
            <a:endParaRPr lang="en-US" dirty="0" smtClean="0">
              <a:solidFill>
                <a:schemeClr val="bg1"/>
              </a:solidFill>
            </a:endParaRPr>
          </a:p>
          <a:p>
            <a:pPr algn="l" rtl="0">
              <a:lnSpc>
                <a:spcPct val="100000"/>
              </a:lnSpc>
            </a:pPr>
            <a:endParaRPr lang="en-US" dirty="0" smtClean="0">
              <a:solidFill>
                <a:schemeClr val="bg1"/>
              </a:solidFill>
            </a:endParaRPr>
          </a:p>
        </p:txBody>
      </p:sp>
    </p:spTree>
    <p:extLst>
      <p:ext uri="{BB962C8B-B14F-4D97-AF65-F5344CB8AC3E}">
        <p14:creationId xmlns:p14="http://schemas.microsoft.com/office/powerpoint/2010/main" val="20596028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6507"/>
            <a:ext cx="10515600" cy="891020"/>
          </a:xfrm>
        </p:spPr>
        <p:txBody>
          <a:bodyPr/>
          <a:lstStyle/>
          <a:p>
            <a:r>
              <a:rPr lang="he-IL" b="1" dirty="0" smtClean="0">
                <a:solidFill>
                  <a:schemeClr val="bg1"/>
                </a:solidFill>
              </a:rPr>
              <a:t>המחלקה </a:t>
            </a:r>
            <a:r>
              <a:rPr lang="en-US" b="1" dirty="0" smtClean="0">
                <a:solidFill>
                  <a:schemeClr val="bg1"/>
                </a:solidFill>
              </a:rPr>
              <a:t>Task</a:t>
            </a:r>
            <a:endParaRPr lang="he-IL" b="1" dirty="0">
              <a:solidFill>
                <a:schemeClr val="bg1"/>
              </a:solidFill>
            </a:endParaRPr>
          </a:p>
        </p:txBody>
      </p:sp>
      <p:sp>
        <p:nvSpPr>
          <p:cNvPr id="3" name="Content Placeholder 2"/>
          <p:cNvSpPr>
            <a:spLocks noGrp="1"/>
          </p:cNvSpPr>
          <p:nvPr>
            <p:ph idx="1"/>
          </p:nvPr>
        </p:nvSpPr>
        <p:spPr>
          <a:xfrm>
            <a:off x="838200" y="1140691"/>
            <a:ext cx="10515600" cy="5243804"/>
          </a:xfrm>
        </p:spPr>
        <p:txBody>
          <a:bodyPr/>
          <a:lstStyle/>
          <a:p>
            <a:r>
              <a:rPr lang="he-IL" dirty="0">
                <a:solidFill>
                  <a:schemeClr val="bg1"/>
                </a:solidFill>
              </a:rPr>
              <a:t>במחלקה </a:t>
            </a:r>
            <a:r>
              <a:rPr lang="en-US" dirty="0">
                <a:solidFill>
                  <a:schemeClr val="bg1"/>
                </a:solidFill>
              </a:rPr>
              <a:t>Task</a:t>
            </a:r>
            <a:r>
              <a:rPr lang="he-IL" dirty="0">
                <a:solidFill>
                  <a:schemeClr val="bg1"/>
                </a:solidFill>
              </a:rPr>
              <a:t> מוגדרת מתודה סטטית בשם </a:t>
            </a:r>
            <a:r>
              <a:rPr lang="en-US" dirty="0">
                <a:solidFill>
                  <a:schemeClr val="bg1"/>
                </a:solidFill>
              </a:rPr>
              <a:t>Run</a:t>
            </a:r>
            <a:r>
              <a:rPr lang="he-IL" dirty="0">
                <a:solidFill>
                  <a:schemeClr val="bg1"/>
                </a:solidFill>
              </a:rPr>
              <a:t>:</a:t>
            </a:r>
            <a:endParaRPr lang="en-US" dirty="0">
              <a:solidFill>
                <a:schemeClr val="bg1"/>
              </a:solidFill>
            </a:endParaRPr>
          </a:p>
          <a:p>
            <a:pPr marL="45720" indent="0" algn="ctr">
              <a:buNone/>
            </a:pPr>
            <a:r>
              <a:rPr lang="en-US" sz="3600" b="1" dirty="0">
                <a:solidFill>
                  <a:schemeClr val="bg1"/>
                </a:solidFill>
              </a:rPr>
              <a:t>public static Task Run(Action action)</a:t>
            </a:r>
          </a:p>
          <a:p>
            <a:r>
              <a:rPr lang="he-IL" dirty="0" smtClean="0">
                <a:solidFill>
                  <a:schemeClr val="bg1"/>
                </a:solidFill>
              </a:rPr>
              <a:t>המתודה </a:t>
            </a:r>
            <a:r>
              <a:rPr lang="en-US" dirty="0">
                <a:solidFill>
                  <a:schemeClr val="bg1"/>
                </a:solidFill>
              </a:rPr>
              <a:t>Run</a:t>
            </a:r>
            <a:r>
              <a:rPr lang="he-IL" dirty="0">
                <a:solidFill>
                  <a:schemeClr val="bg1"/>
                </a:solidFill>
              </a:rPr>
              <a:t> מעבירה משימה לתור המשימות של ה-</a:t>
            </a:r>
            <a:r>
              <a:rPr lang="en-US" dirty="0" err="1">
                <a:solidFill>
                  <a:schemeClr val="bg1"/>
                </a:solidFill>
              </a:rPr>
              <a:t>ThreadPool</a:t>
            </a:r>
            <a:r>
              <a:rPr lang="he-IL" dirty="0">
                <a:solidFill>
                  <a:schemeClr val="bg1"/>
                </a:solidFill>
              </a:rPr>
              <a:t>.</a:t>
            </a:r>
            <a:endParaRPr lang="en-US" dirty="0">
              <a:solidFill>
                <a:schemeClr val="bg1"/>
              </a:solidFill>
            </a:endParaRPr>
          </a:p>
          <a:p>
            <a:r>
              <a:rPr lang="he-IL" dirty="0">
                <a:solidFill>
                  <a:schemeClr val="bg1"/>
                </a:solidFill>
              </a:rPr>
              <a:t>המתודה מקבלת כפרמטר </a:t>
            </a:r>
            <a:r>
              <a:rPr lang="en-US" dirty="0">
                <a:solidFill>
                  <a:schemeClr val="bg1"/>
                </a:solidFill>
              </a:rPr>
              <a:t>delegate</a:t>
            </a:r>
            <a:r>
              <a:rPr lang="he-IL" dirty="0">
                <a:solidFill>
                  <a:schemeClr val="bg1"/>
                </a:solidFill>
              </a:rPr>
              <a:t> מטיפוס </a:t>
            </a:r>
            <a:r>
              <a:rPr lang="en-US" dirty="0">
                <a:solidFill>
                  <a:schemeClr val="bg1"/>
                </a:solidFill>
              </a:rPr>
              <a:t>Action</a:t>
            </a:r>
            <a:r>
              <a:rPr lang="he-IL" dirty="0">
                <a:solidFill>
                  <a:schemeClr val="bg1"/>
                </a:solidFill>
              </a:rPr>
              <a:t>, ה-</a:t>
            </a:r>
            <a:r>
              <a:rPr lang="en-US" dirty="0">
                <a:solidFill>
                  <a:schemeClr val="bg1"/>
                </a:solidFill>
              </a:rPr>
              <a:t>delegate</a:t>
            </a:r>
            <a:r>
              <a:rPr lang="he-IL" dirty="0">
                <a:solidFill>
                  <a:schemeClr val="bg1"/>
                </a:solidFill>
              </a:rPr>
              <a:t> מוגדר ב- </a:t>
            </a:r>
            <a:r>
              <a:rPr lang="en-US" dirty="0">
                <a:solidFill>
                  <a:schemeClr val="bg1"/>
                </a:solidFill>
              </a:rPr>
              <a:t>.NET Framework</a:t>
            </a:r>
            <a:r>
              <a:rPr lang="he-IL" dirty="0">
                <a:solidFill>
                  <a:schemeClr val="bg1"/>
                </a:solidFill>
              </a:rPr>
              <a:t> בצורה הבאה:</a:t>
            </a:r>
            <a:endParaRPr lang="en-US" dirty="0">
              <a:solidFill>
                <a:schemeClr val="bg1"/>
              </a:solidFill>
            </a:endParaRPr>
          </a:p>
          <a:p>
            <a:pPr marL="45720" indent="0" algn="ctr">
              <a:buNone/>
            </a:pPr>
            <a:r>
              <a:rPr lang="en-US" sz="3600" b="1" dirty="0">
                <a:solidFill>
                  <a:schemeClr val="bg1"/>
                </a:solidFill>
              </a:rPr>
              <a:t>public delegate void Action()</a:t>
            </a:r>
            <a:endParaRPr lang="he-IL" sz="3600" b="1" dirty="0">
              <a:solidFill>
                <a:schemeClr val="bg1"/>
              </a:solidFill>
            </a:endParaRPr>
          </a:p>
          <a:p>
            <a:r>
              <a:rPr lang="he-IL" dirty="0">
                <a:solidFill>
                  <a:schemeClr val="bg1"/>
                </a:solidFill>
              </a:rPr>
              <a:t>דהיינו, יכול להתייחס למתודה שאינה מקבלת פרמטרים ואינה מחזירה ערך.</a:t>
            </a:r>
            <a:br>
              <a:rPr lang="he-IL" dirty="0">
                <a:solidFill>
                  <a:schemeClr val="bg1"/>
                </a:solidFill>
              </a:rPr>
            </a:br>
            <a:r>
              <a:rPr lang="he-IL" dirty="0">
                <a:solidFill>
                  <a:schemeClr val="bg1"/>
                </a:solidFill>
              </a:rPr>
              <a:t>המתודה אשר תשלח ל-</a:t>
            </a:r>
            <a:r>
              <a:rPr lang="en-US" dirty="0">
                <a:solidFill>
                  <a:schemeClr val="bg1"/>
                </a:solidFill>
              </a:rPr>
              <a:t>Run</a:t>
            </a:r>
            <a:r>
              <a:rPr lang="he-IL" dirty="0">
                <a:solidFill>
                  <a:schemeClr val="bg1"/>
                </a:solidFill>
              </a:rPr>
              <a:t> תבוצע אסינכרונית.</a:t>
            </a:r>
            <a:endParaRPr lang="en-US" dirty="0">
              <a:solidFill>
                <a:schemeClr val="bg1"/>
              </a:solidFill>
            </a:endParaRPr>
          </a:p>
          <a:p>
            <a:endParaRPr lang="en-US" dirty="0">
              <a:solidFill>
                <a:schemeClr val="bg1"/>
              </a:solidFill>
            </a:endParaRPr>
          </a:p>
          <a:p>
            <a:endParaRPr lang="he-IL" dirty="0">
              <a:solidFill>
                <a:schemeClr val="bg1"/>
              </a:solidFill>
            </a:endParaRPr>
          </a:p>
          <a:p>
            <a:endParaRPr lang="he-IL" dirty="0">
              <a:solidFill>
                <a:schemeClr val="bg1"/>
              </a:solidFill>
            </a:endParaRPr>
          </a:p>
        </p:txBody>
      </p:sp>
    </p:spTree>
    <p:extLst>
      <p:ext uri="{BB962C8B-B14F-4D97-AF65-F5344CB8AC3E}">
        <p14:creationId xmlns:p14="http://schemas.microsoft.com/office/powerpoint/2010/main" val="7471444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b="1" dirty="0">
                <a:solidFill>
                  <a:schemeClr val="bg1"/>
                </a:solidFill>
              </a:rPr>
              <a:t>המחלקה </a:t>
            </a:r>
            <a:r>
              <a:rPr lang="en-US" b="1" dirty="0">
                <a:solidFill>
                  <a:schemeClr val="bg1"/>
                </a:solidFill>
              </a:rPr>
              <a:t>Task</a:t>
            </a:r>
            <a:endParaRPr lang="he-IL" dirty="0">
              <a:solidFill>
                <a:schemeClr val="bg1"/>
              </a:solidFill>
            </a:endParaRPr>
          </a:p>
        </p:txBody>
      </p:sp>
      <p:sp>
        <p:nvSpPr>
          <p:cNvPr id="3" name="Content Placeholder 2"/>
          <p:cNvSpPr>
            <a:spLocks noGrp="1"/>
          </p:cNvSpPr>
          <p:nvPr>
            <p:ph idx="1"/>
          </p:nvPr>
        </p:nvSpPr>
        <p:spPr>
          <a:xfrm>
            <a:off x="838200" y="1352938"/>
            <a:ext cx="10515600" cy="5262465"/>
          </a:xfrm>
        </p:spPr>
        <p:txBody>
          <a:bodyPr>
            <a:normAutofit/>
          </a:bodyPr>
          <a:lstStyle/>
          <a:p>
            <a:r>
              <a:rPr lang="he-IL" dirty="0">
                <a:solidFill>
                  <a:schemeClr val="bg1"/>
                </a:solidFill>
              </a:rPr>
              <a:t>דוגמה ראשונה: השימוש הפשוט ביותר.</a:t>
            </a:r>
          </a:p>
          <a:p>
            <a:endParaRPr lang="he-IL" dirty="0">
              <a:solidFill>
                <a:schemeClr val="bg1"/>
              </a:solidFill>
            </a:endParaRPr>
          </a:p>
          <a:p>
            <a:endParaRPr lang="he-IL" dirty="0">
              <a:solidFill>
                <a:schemeClr val="bg1"/>
              </a:solidFill>
            </a:endParaRPr>
          </a:p>
          <a:p>
            <a:endParaRPr lang="he-IL" dirty="0">
              <a:solidFill>
                <a:schemeClr val="bg1"/>
              </a:solidFill>
            </a:endParaRPr>
          </a:p>
          <a:p>
            <a:endParaRPr lang="he-IL" dirty="0">
              <a:solidFill>
                <a:schemeClr val="bg1"/>
              </a:solidFill>
            </a:endParaRPr>
          </a:p>
          <a:p>
            <a:endParaRPr lang="he-IL" dirty="0">
              <a:solidFill>
                <a:schemeClr val="bg1"/>
              </a:solidFill>
            </a:endParaRPr>
          </a:p>
          <a:p>
            <a:endParaRPr lang="he-IL" dirty="0" smtClean="0">
              <a:solidFill>
                <a:schemeClr val="bg1"/>
              </a:solidFill>
            </a:endParaRPr>
          </a:p>
          <a:p>
            <a:pPr>
              <a:lnSpc>
                <a:spcPct val="120000"/>
              </a:lnSpc>
            </a:pPr>
            <a:r>
              <a:rPr lang="he-IL" dirty="0" smtClean="0">
                <a:solidFill>
                  <a:schemeClr val="bg1"/>
                </a:solidFill>
              </a:rPr>
              <a:t>המתודה </a:t>
            </a:r>
            <a:r>
              <a:rPr lang="en-US" dirty="0" err="1">
                <a:solidFill>
                  <a:schemeClr val="bg1"/>
                </a:solidFill>
              </a:rPr>
              <a:t>Task.Run</a:t>
            </a:r>
            <a:r>
              <a:rPr lang="en-US" dirty="0">
                <a:solidFill>
                  <a:schemeClr val="bg1"/>
                </a:solidFill>
              </a:rPr>
              <a:t>(…)</a:t>
            </a:r>
            <a:r>
              <a:rPr lang="he-IL" dirty="0">
                <a:solidFill>
                  <a:schemeClr val="bg1"/>
                </a:solidFill>
              </a:rPr>
              <a:t> מקבלת ביטוי למבדה המתאים ל-</a:t>
            </a:r>
            <a:r>
              <a:rPr lang="en-US" dirty="0">
                <a:solidFill>
                  <a:schemeClr val="bg1"/>
                </a:solidFill>
              </a:rPr>
              <a:t>delegate Action</a:t>
            </a:r>
            <a:r>
              <a:rPr lang="he-IL" dirty="0">
                <a:solidFill>
                  <a:schemeClr val="bg1"/>
                </a:solidFill>
              </a:rPr>
              <a:t> ומעבירה את התהליך האסינכרוני לתור התהליכים של ה- </a:t>
            </a:r>
            <a:r>
              <a:rPr lang="en-US" dirty="0" smtClean="0">
                <a:solidFill>
                  <a:schemeClr val="bg1"/>
                </a:solidFill>
              </a:rPr>
              <a:t>Thread Pool</a:t>
            </a:r>
            <a:r>
              <a:rPr lang="he-IL" dirty="0">
                <a:solidFill>
                  <a:schemeClr val="bg1"/>
                </a:solidFill>
              </a:rPr>
              <a:t>.</a:t>
            </a:r>
          </a:p>
          <a:p>
            <a:endParaRPr lang="he-IL" dirty="0">
              <a:solidFill>
                <a:schemeClr val="bg1"/>
              </a:solidFill>
            </a:endParaRPr>
          </a:p>
          <a:p>
            <a:endParaRPr lang="he-IL" dirty="0">
              <a:solidFill>
                <a:schemeClr val="bg1"/>
              </a:solidFill>
            </a:endParaRPr>
          </a:p>
        </p:txBody>
      </p:sp>
      <p:pic>
        <p:nvPicPr>
          <p:cNvPr id="4" name="Picture 3"/>
          <p:cNvPicPr/>
          <p:nvPr/>
        </p:nvPicPr>
        <p:blipFill>
          <a:blip r:embed="rId2"/>
          <a:stretch>
            <a:fillRect/>
          </a:stretch>
        </p:blipFill>
        <p:spPr>
          <a:xfrm>
            <a:off x="7665835" y="2194068"/>
            <a:ext cx="3778395" cy="2176541"/>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258768600"/>
              </p:ext>
            </p:extLst>
          </p:nvPr>
        </p:nvGraphicFramePr>
        <p:xfrm>
          <a:off x="166255" y="1248277"/>
          <a:ext cx="6975420" cy="2860448"/>
        </p:xfrm>
        <a:graphic>
          <a:graphicData uri="http://schemas.openxmlformats.org/drawingml/2006/table">
            <a:tbl>
              <a:tblPr rtl="1" firstRow="1" bandRow="1">
                <a:tableStyleId>{2D5ABB26-0587-4C30-8999-92F81FD0307C}</a:tableStyleId>
              </a:tblPr>
              <a:tblGrid>
                <a:gridCol w="6975420">
                  <a:extLst>
                    <a:ext uri="{9D8B030D-6E8A-4147-A177-3AD203B41FA5}">
                      <a16:colId xmlns:a16="http://schemas.microsoft.com/office/drawing/2014/main" val="20000"/>
                    </a:ext>
                  </a:extLst>
                </a:gridCol>
              </a:tblGrid>
              <a:tr h="2860448">
                <a:tc>
                  <a:txBody>
                    <a:bodyPr/>
                    <a:lstStyle/>
                    <a:p>
                      <a:pPr algn="l" rtl="0"/>
                      <a:r>
                        <a:rPr lang="en-US" sz="2000" dirty="0" smtClean="0">
                          <a:solidFill>
                            <a:schemeClr val="bg1">
                              <a:lumMod val="65000"/>
                            </a:schemeClr>
                          </a:solidFill>
                        </a:rPr>
                        <a:t>class Program</a:t>
                      </a:r>
                    </a:p>
                    <a:p>
                      <a:pPr algn="l" rtl="0"/>
                      <a:r>
                        <a:rPr lang="en-US" sz="2000" dirty="0" smtClean="0">
                          <a:solidFill>
                            <a:schemeClr val="bg1">
                              <a:lumMod val="65000"/>
                            </a:schemeClr>
                          </a:solidFill>
                        </a:rPr>
                        <a:t>{</a:t>
                      </a:r>
                    </a:p>
                    <a:p>
                      <a:pPr algn="l" rtl="0"/>
                      <a:r>
                        <a:rPr lang="en-US" sz="2000" dirty="0" smtClean="0">
                          <a:solidFill>
                            <a:schemeClr val="bg1">
                              <a:lumMod val="65000"/>
                            </a:schemeClr>
                          </a:solidFill>
                        </a:rPr>
                        <a:t>    static void Main(string[] </a:t>
                      </a:r>
                      <a:r>
                        <a:rPr lang="en-US" sz="2000" dirty="0" err="1" smtClean="0">
                          <a:solidFill>
                            <a:schemeClr val="bg1">
                              <a:lumMod val="65000"/>
                            </a:schemeClr>
                          </a:solidFill>
                        </a:rPr>
                        <a:t>args</a:t>
                      </a:r>
                      <a:r>
                        <a:rPr lang="en-US" sz="2000" dirty="0" smtClean="0">
                          <a:solidFill>
                            <a:schemeClr val="bg1">
                              <a:lumMod val="65000"/>
                            </a:schemeClr>
                          </a:solidFill>
                        </a:rPr>
                        <a:t>)</a:t>
                      </a:r>
                    </a:p>
                    <a:p>
                      <a:pPr algn="l" rtl="0"/>
                      <a:r>
                        <a:rPr lang="en-US" sz="2000" dirty="0" smtClean="0">
                          <a:solidFill>
                            <a:schemeClr val="bg1">
                              <a:lumMod val="65000"/>
                            </a:schemeClr>
                          </a:solidFill>
                        </a:rPr>
                        <a:t>    {</a:t>
                      </a:r>
                    </a:p>
                    <a:p>
                      <a:pPr algn="l" rtl="0"/>
                      <a:r>
                        <a:rPr lang="en-US" sz="2000" dirty="0" smtClean="0">
                          <a:solidFill>
                            <a:schemeClr val="bg1"/>
                          </a:solidFill>
                        </a:rPr>
                        <a:t>        </a:t>
                      </a:r>
                      <a:r>
                        <a:rPr lang="en-US" sz="2000" b="1" dirty="0" err="1" smtClean="0">
                          <a:solidFill>
                            <a:schemeClr val="bg1"/>
                          </a:solidFill>
                        </a:rPr>
                        <a:t>Task.Run</a:t>
                      </a:r>
                      <a:r>
                        <a:rPr lang="en-US" sz="2000" b="1" dirty="0" smtClean="0">
                          <a:solidFill>
                            <a:schemeClr val="bg1"/>
                          </a:solidFill>
                        </a:rPr>
                        <a:t>(() =&gt; </a:t>
                      </a:r>
                      <a:r>
                        <a:rPr lang="en-US" sz="2000" b="1" dirty="0" err="1" smtClean="0">
                          <a:solidFill>
                            <a:schemeClr val="bg1"/>
                          </a:solidFill>
                        </a:rPr>
                        <a:t>Console.WriteLine</a:t>
                      </a:r>
                      <a:r>
                        <a:rPr lang="en-US" sz="2000" b="1" dirty="0" smtClean="0">
                          <a:solidFill>
                            <a:schemeClr val="bg1"/>
                          </a:solidFill>
                        </a:rPr>
                        <a:t>("Hello Async world ..."));</a:t>
                      </a:r>
                    </a:p>
                    <a:p>
                      <a:pPr algn="l" rtl="0"/>
                      <a:r>
                        <a:rPr lang="en-US" sz="2000" dirty="0" smtClean="0">
                          <a:solidFill>
                            <a:schemeClr val="bg1"/>
                          </a:solidFill>
                        </a:rPr>
                        <a:t>        </a:t>
                      </a:r>
                      <a:r>
                        <a:rPr lang="en-US" sz="2000" dirty="0" err="1" smtClean="0">
                          <a:solidFill>
                            <a:schemeClr val="bg1">
                              <a:lumMod val="65000"/>
                            </a:schemeClr>
                          </a:solidFill>
                        </a:rPr>
                        <a:t>Console.WriteLine</a:t>
                      </a:r>
                      <a:r>
                        <a:rPr lang="en-US" sz="2000" dirty="0" smtClean="0">
                          <a:solidFill>
                            <a:schemeClr val="bg1">
                              <a:lumMod val="65000"/>
                            </a:schemeClr>
                          </a:solidFill>
                        </a:rPr>
                        <a:t>("Message from Main");</a:t>
                      </a:r>
                    </a:p>
                    <a:p>
                      <a:pPr algn="l" rtl="0"/>
                      <a:r>
                        <a:rPr lang="en-US" sz="2000" dirty="0" smtClean="0">
                          <a:solidFill>
                            <a:schemeClr val="bg1">
                              <a:lumMod val="65000"/>
                            </a:schemeClr>
                          </a:solidFill>
                        </a:rPr>
                        <a:t>        </a:t>
                      </a:r>
                      <a:r>
                        <a:rPr lang="en-US" sz="2000" dirty="0" err="1" smtClean="0">
                          <a:solidFill>
                            <a:schemeClr val="bg1">
                              <a:lumMod val="65000"/>
                            </a:schemeClr>
                          </a:solidFill>
                        </a:rPr>
                        <a:t>Console.ReadLine</a:t>
                      </a:r>
                      <a:r>
                        <a:rPr lang="en-US" sz="2000" dirty="0" smtClean="0">
                          <a:solidFill>
                            <a:schemeClr val="bg1">
                              <a:lumMod val="65000"/>
                            </a:schemeClr>
                          </a:solidFill>
                        </a:rPr>
                        <a:t>();</a:t>
                      </a:r>
                    </a:p>
                    <a:p>
                      <a:pPr algn="l" rtl="0"/>
                      <a:r>
                        <a:rPr lang="en-US" sz="2000" dirty="0" smtClean="0">
                          <a:solidFill>
                            <a:schemeClr val="bg1">
                              <a:lumMod val="65000"/>
                            </a:schemeClr>
                          </a:solidFill>
                        </a:rPr>
                        <a:t>    }</a:t>
                      </a:r>
                    </a:p>
                    <a:p>
                      <a:pPr algn="l" rtl="0"/>
                      <a:r>
                        <a:rPr lang="en-US" sz="2000" dirty="0" smtClean="0">
                          <a:solidFill>
                            <a:schemeClr val="bg1">
                              <a:lumMod val="65000"/>
                            </a:schemeClr>
                          </a:solidFill>
                        </a:rPr>
                        <a:t>}</a:t>
                      </a:r>
                      <a:endParaRPr lang="he-IL" sz="1600" b="0" dirty="0">
                        <a:solidFill>
                          <a:schemeClr val="bg1">
                            <a:lumMod val="65000"/>
                          </a:schemeClr>
                        </a:solidFill>
                      </a:endParaRPr>
                    </a:p>
                  </a:txBody>
                  <a:tcPr/>
                </a:tc>
                <a:extLst>
                  <a:ext uri="{0D108BD9-81ED-4DB2-BD59-A6C34878D82A}">
                    <a16:rowId xmlns:a16="http://schemas.microsoft.com/office/drawing/2014/main" val="10000"/>
                  </a:ext>
                </a:extLst>
              </a:tr>
            </a:tbl>
          </a:graphicData>
        </a:graphic>
      </p:graphicFrame>
      <p:sp>
        <p:nvSpPr>
          <p:cNvPr id="6" name="TextBox 5"/>
          <p:cNvSpPr txBox="1"/>
          <p:nvPr/>
        </p:nvSpPr>
        <p:spPr>
          <a:xfrm>
            <a:off x="-1097692" y="4572120"/>
            <a:ext cx="3871783" cy="646331"/>
          </a:xfrm>
          <a:prstGeom prst="rect">
            <a:avLst/>
          </a:prstGeom>
          <a:noFill/>
        </p:spPr>
        <p:txBody>
          <a:bodyPr wrap="square" rtlCol="1">
            <a:spAutoFit/>
          </a:bodyPr>
          <a:lstStyle/>
          <a:p>
            <a:pPr algn="r" rtl="1"/>
            <a:r>
              <a:rPr lang="he-IL" dirty="0" smtClean="0">
                <a:solidFill>
                  <a:schemeClr val="bg1"/>
                </a:solidFill>
              </a:rPr>
              <a:t>דוגמת קוד: </a:t>
            </a:r>
            <a:r>
              <a:rPr lang="en-US" dirty="0">
                <a:solidFill>
                  <a:schemeClr val="bg1"/>
                </a:solidFill>
              </a:rPr>
              <a:t>TaskSample01</a:t>
            </a:r>
            <a:endParaRPr lang="en-US" dirty="0" smtClean="0">
              <a:solidFill>
                <a:schemeClr val="bg1"/>
              </a:solidFill>
            </a:endParaRPr>
          </a:p>
          <a:p>
            <a:pPr algn="r" rtl="1"/>
            <a:endParaRPr lang="he-IL" dirty="0">
              <a:solidFill>
                <a:schemeClr val="bg1"/>
              </a:solidFill>
            </a:endParaRPr>
          </a:p>
        </p:txBody>
      </p:sp>
    </p:spTree>
    <p:extLst>
      <p:ext uri="{BB962C8B-B14F-4D97-AF65-F5344CB8AC3E}">
        <p14:creationId xmlns:p14="http://schemas.microsoft.com/office/powerpoint/2010/main" val="39507774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b="1" dirty="0">
                <a:solidFill>
                  <a:schemeClr val="bg1"/>
                </a:solidFill>
              </a:rPr>
              <a:t>המחלקה </a:t>
            </a:r>
            <a:r>
              <a:rPr lang="en-US" b="1" dirty="0">
                <a:solidFill>
                  <a:schemeClr val="bg1"/>
                </a:solidFill>
              </a:rPr>
              <a:t>Task</a:t>
            </a:r>
            <a:endParaRPr lang="he-IL" dirty="0">
              <a:solidFill>
                <a:schemeClr val="bg1"/>
              </a:solidFill>
            </a:endParaRPr>
          </a:p>
        </p:txBody>
      </p:sp>
      <p:sp>
        <p:nvSpPr>
          <p:cNvPr id="3" name="Content Placeholder 2"/>
          <p:cNvSpPr>
            <a:spLocks noGrp="1"/>
          </p:cNvSpPr>
          <p:nvPr>
            <p:ph idx="1"/>
          </p:nvPr>
        </p:nvSpPr>
        <p:spPr>
          <a:xfrm>
            <a:off x="838200" y="4101111"/>
            <a:ext cx="10515600" cy="2514292"/>
          </a:xfrm>
        </p:spPr>
        <p:txBody>
          <a:bodyPr>
            <a:normAutofit/>
          </a:bodyPr>
          <a:lstStyle/>
          <a:p>
            <a:pPr>
              <a:lnSpc>
                <a:spcPct val="120000"/>
              </a:lnSpc>
            </a:pPr>
            <a:r>
              <a:rPr lang="he-IL" dirty="0" smtClean="0">
                <a:solidFill>
                  <a:schemeClr val="bg1"/>
                </a:solidFill>
              </a:rPr>
              <a:t>התהליכים </a:t>
            </a:r>
            <a:r>
              <a:rPr lang="he-IL" dirty="0">
                <a:solidFill>
                  <a:schemeClr val="bg1"/>
                </a:solidFill>
              </a:rPr>
              <a:t>המנוהלים ב-</a:t>
            </a:r>
            <a:r>
              <a:rPr lang="en-US" dirty="0" smtClean="0">
                <a:solidFill>
                  <a:schemeClr val="bg1"/>
                </a:solidFill>
              </a:rPr>
              <a:t>Thread Pool</a:t>
            </a:r>
            <a:r>
              <a:rPr lang="he-IL" dirty="0" smtClean="0">
                <a:solidFill>
                  <a:schemeClr val="bg1"/>
                </a:solidFill>
              </a:rPr>
              <a:t> </a:t>
            </a:r>
            <a:r>
              <a:rPr lang="he-IL" dirty="0">
                <a:solidFill>
                  <a:schemeClr val="bg1"/>
                </a:solidFill>
              </a:rPr>
              <a:t>רצים ברקע (</a:t>
            </a:r>
            <a:r>
              <a:rPr lang="en-US" dirty="0">
                <a:solidFill>
                  <a:schemeClr val="bg1"/>
                </a:solidFill>
              </a:rPr>
              <a:t>Background Thread</a:t>
            </a:r>
            <a:r>
              <a:rPr lang="he-IL" dirty="0">
                <a:solidFill>
                  <a:schemeClr val="bg1"/>
                </a:solidFill>
              </a:rPr>
              <a:t>) ולכן הם מסתיימים אוטומטית כאשר </a:t>
            </a:r>
            <a:r>
              <a:rPr lang="en-US" dirty="0">
                <a:solidFill>
                  <a:schemeClr val="bg1"/>
                </a:solidFill>
              </a:rPr>
              <a:t>Main</a:t>
            </a:r>
            <a:r>
              <a:rPr lang="he-IL" dirty="0">
                <a:solidFill>
                  <a:schemeClr val="bg1"/>
                </a:solidFill>
              </a:rPr>
              <a:t> מסתיימת. </a:t>
            </a:r>
          </a:p>
          <a:p>
            <a:pPr>
              <a:lnSpc>
                <a:spcPct val="120000"/>
              </a:lnSpc>
            </a:pPr>
            <a:r>
              <a:rPr lang="he-IL" dirty="0">
                <a:solidFill>
                  <a:schemeClr val="bg1"/>
                </a:solidFill>
              </a:rPr>
              <a:t>לכן ב-</a:t>
            </a:r>
            <a:r>
              <a:rPr lang="en-US" dirty="0">
                <a:solidFill>
                  <a:schemeClr val="bg1"/>
                </a:solidFill>
              </a:rPr>
              <a:t>Console Application</a:t>
            </a:r>
            <a:r>
              <a:rPr lang="he-IL" dirty="0">
                <a:solidFill>
                  <a:schemeClr val="bg1"/>
                </a:solidFill>
              </a:rPr>
              <a:t> מומלץ להוסיף </a:t>
            </a:r>
            <a:r>
              <a:rPr lang="en-US" dirty="0" err="1">
                <a:solidFill>
                  <a:schemeClr val="bg1"/>
                </a:solidFill>
              </a:rPr>
              <a:t>Console.ReadLine</a:t>
            </a:r>
            <a:r>
              <a:rPr lang="en-US" dirty="0">
                <a:solidFill>
                  <a:schemeClr val="bg1"/>
                </a:solidFill>
              </a:rPr>
              <a:t>()</a:t>
            </a:r>
            <a:r>
              <a:rPr lang="he-IL" dirty="0">
                <a:solidFill>
                  <a:schemeClr val="bg1"/>
                </a:solidFill>
              </a:rPr>
              <a:t> על מנת שנוכל לראות הפלט הנשלח למסך לפני שהוא נסגר.</a:t>
            </a:r>
            <a:endParaRPr lang="en-US" dirty="0">
              <a:solidFill>
                <a:schemeClr val="bg1"/>
              </a:solidFill>
            </a:endParaRPr>
          </a:p>
          <a:p>
            <a:endParaRPr lang="he-IL" dirty="0">
              <a:solidFill>
                <a:schemeClr val="bg1"/>
              </a:solidFill>
            </a:endParaRPr>
          </a:p>
          <a:p>
            <a:endParaRPr lang="he-IL" dirty="0">
              <a:solidFill>
                <a:schemeClr val="bg1"/>
              </a:solidFill>
            </a:endParaRPr>
          </a:p>
        </p:txBody>
      </p:sp>
      <p:pic>
        <p:nvPicPr>
          <p:cNvPr id="4" name="Picture 3"/>
          <p:cNvPicPr/>
          <p:nvPr/>
        </p:nvPicPr>
        <p:blipFill>
          <a:blip r:embed="rId2"/>
          <a:stretch>
            <a:fillRect/>
          </a:stretch>
        </p:blipFill>
        <p:spPr>
          <a:xfrm>
            <a:off x="7808375" y="1807320"/>
            <a:ext cx="3778395" cy="2176541"/>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935854637"/>
              </p:ext>
            </p:extLst>
          </p:nvPr>
        </p:nvGraphicFramePr>
        <p:xfrm>
          <a:off x="145814" y="1027906"/>
          <a:ext cx="7224803" cy="2860448"/>
        </p:xfrm>
        <a:graphic>
          <a:graphicData uri="http://schemas.openxmlformats.org/drawingml/2006/table">
            <a:tbl>
              <a:tblPr rtl="1" firstRow="1" bandRow="1">
                <a:tableStyleId>{2D5ABB26-0587-4C30-8999-92F81FD0307C}</a:tableStyleId>
              </a:tblPr>
              <a:tblGrid>
                <a:gridCol w="7224803">
                  <a:extLst>
                    <a:ext uri="{9D8B030D-6E8A-4147-A177-3AD203B41FA5}">
                      <a16:colId xmlns:a16="http://schemas.microsoft.com/office/drawing/2014/main" val="20000"/>
                    </a:ext>
                  </a:extLst>
                </a:gridCol>
              </a:tblGrid>
              <a:tr h="2860448">
                <a:tc>
                  <a:txBody>
                    <a:bodyPr/>
                    <a:lstStyle/>
                    <a:p>
                      <a:pPr algn="l" rtl="0"/>
                      <a:r>
                        <a:rPr lang="en-US" sz="2000" dirty="0" smtClean="0">
                          <a:solidFill>
                            <a:schemeClr val="bg1">
                              <a:lumMod val="65000"/>
                            </a:schemeClr>
                          </a:solidFill>
                        </a:rPr>
                        <a:t>class Program</a:t>
                      </a:r>
                    </a:p>
                    <a:p>
                      <a:pPr algn="l" rtl="0"/>
                      <a:r>
                        <a:rPr lang="en-US" sz="2000" dirty="0" smtClean="0">
                          <a:solidFill>
                            <a:schemeClr val="bg1">
                              <a:lumMod val="65000"/>
                            </a:schemeClr>
                          </a:solidFill>
                        </a:rPr>
                        <a:t>{</a:t>
                      </a:r>
                    </a:p>
                    <a:p>
                      <a:pPr algn="l" rtl="0"/>
                      <a:r>
                        <a:rPr lang="en-US" sz="2000" dirty="0" smtClean="0">
                          <a:solidFill>
                            <a:schemeClr val="bg1">
                              <a:lumMod val="65000"/>
                            </a:schemeClr>
                          </a:solidFill>
                        </a:rPr>
                        <a:t>    static void Main(string[] </a:t>
                      </a:r>
                      <a:r>
                        <a:rPr lang="en-US" sz="2000" dirty="0" err="1" smtClean="0">
                          <a:solidFill>
                            <a:schemeClr val="bg1">
                              <a:lumMod val="65000"/>
                            </a:schemeClr>
                          </a:solidFill>
                        </a:rPr>
                        <a:t>args</a:t>
                      </a:r>
                      <a:r>
                        <a:rPr lang="en-US" sz="2000" dirty="0" smtClean="0">
                          <a:solidFill>
                            <a:schemeClr val="bg1">
                              <a:lumMod val="65000"/>
                            </a:schemeClr>
                          </a:solidFill>
                        </a:rPr>
                        <a:t>)</a:t>
                      </a:r>
                    </a:p>
                    <a:p>
                      <a:pPr algn="l" rtl="0"/>
                      <a:r>
                        <a:rPr lang="en-US" sz="2000" dirty="0" smtClean="0">
                          <a:solidFill>
                            <a:schemeClr val="bg1">
                              <a:lumMod val="65000"/>
                            </a:schemeClr>
                          </a:solidFill>
                        </a:rPr>
                        <a:t>    {</a:t>
                      </a:r>
                    </a:p>
                    <a:p>
                      <a:pPr algn="l" rtl="0"/>
                      <a:r>
                        <a:rPr lang="en-US" sz="2000" dirty="0" smtClean="0">
                          <a:solidFill>
                            <a:schemeClr val="bg1"/>
                          </a:solidFill>
                        </a:rPr>
                        <a:t>        </a:t>
                      </a:r>
                      <a:r>
                        <a:rPr lang="en-US" sz="2000" b="1" dirty="0" err="1" smtClean="0">
                          <a:solidFill>
                            <a:schemeClr val="bg1"/>
                          </a:solidFill>
                        </a:rPr>
                        <a:t>Task.Run</a:t>
                      </a:r>
                      <a:r>
                        <a:rPr lang="en-US" sz="2000" b="1" dirty="0" smtClean="0">
                          <a:solidFill>
                            <a:schemeClr val="bg1"/>
                          </a:solidFill>
                        </a:rPr>
                        <a:t>(() =&gt; </a:t>
                      </a:r>
                      <a:r>
                        <a:rPr lang="en-US" sz="2000" b="1" dirty="0" err="1" smtClean="0">
                          <a:solidFill>
                            <a:schemeClr val="bg1"/>
                          </a:solidFill>
                        </a:rPr>
                        <a:t>Console.WriteLine</a:t>
                      </a:r>
                      <a:r>
                        <a:rPr lang="en-US" sz="2000" b="1" dirty="0" smtClean="0">
                          <a:solidFill>
                            <a:schemeClr val="bg1"/>
                          </a:solidFill>
                        </a:rPr>
                        <a:t>("Hello Async world ..."));</a:t>
                      </a:r>
                    </a:p>
                    <a:p>
                      <a:pPr algn="l" rtl="0"/>
                      <a:r>
                        <a:rPr lang="en-US" sz="2000" dirty="0" smtClean="0">
                          <a:solidFill>
                            <a:schemeClr val="bg1"/>
                          </a:solidFill>
                        </a:rPr>
                        <a:t>        </a:t>
                      </a:r>
                      <a:r>
                        <a:rPr lang="en-US" sz="2000" dirty="0" err="1" smtClean="0">
                          <a:solidFill>
                            <a:schemeClr val="bg1">
                              <a:lumMod val="65000"/>
                            </a:schemeClr>
                          </a:solidFill>
                        </a:rPr>
                        <a:t>Console.WriteLine</a:t>
                      </a:r>
                      <a:r>
                        <a:rPr lang="en-US" sz="2000" dirty="0" smtClean="0">
                          <a:solidFill>
                            <a:schemeClr val="bg1">
                              <a:lumMod val="65000"/>
                            </a:schemeClr>
                          </a:solidFill>
                        </a:rPr>
                        <a:t>("Message from Main");</a:t>
                      </a:r>
                    </a:p>
                    <a:p>
                      <a:pPr algn="l" rtl="0"/>
                      <a:r>
                        <a:rPr lang="en-US" sz="2000" dirty="0" smtClean="0">
                          <a:solidFill>
                            <a:schemeClr val="bg1">
                              <a:lumMod val="65000"/>
                            </a:schemeClr>
                          </a:solidFill>
                        </a:rPr>
                        <a:t>        </a:t>
                      </a:r>
                      <a:r>
                        <a:rPr lang="en-US" sz="2000" dirty="0" err="1" smtClean="0">
                          <a:solidFill>
                            <a:schemeClr val="bg1">
                              <a:lumMod val="65000"/>
                            </a:schemeClr>
                          </a:solidFill>
                        </a:rPr>
                        <a:t>Console.ReadLine</a:t>
                      </a:r>
                      <a:r>
                        <a:rPr lang="en-US" sz="2000" dirty="0" smtClean="0">
                          <a:solidFill>
                            <a:schemeClr val="bg1">
                              <a:lumMod val="65000"/>
                            </a:schemeClr>
                          </a:solidFill>
                        </a:rPr>
                        <a:t>();</a:t>
                      </a:r>
                    </a:p>
                    <a:p>
                      <a:pPr algn="l" rtl="0"/>
                      <a:r>
                        <a:rPr lang="en-US" sz="2000" dirty="0" smtClean="0">
                          <a:solidFill>
                            <a:schemeClr val="bg1">
                              <a:lumMod val="65000"/>
                            </a:schemeClr>
                          </a:solidFill>
                        </a:rPr>
                        <a:t>    }</a:t>
                      </a:r>
                    </a:p>
                    <a:p>
                      <a:pPr algn="l" rtl="0"/>
                      <a:r>
                        <a:rPr lang="en-US" sz="2000" dirty="0" smtClean="0">
                          <a:solidFill>
                            <a:schemeClr val="bg1">
                              <a:lumMod val="65000"/>
                            </a:schemeClr>
                          </a:solidFill>
                        </a:rPr>
                        <a:t>}</a:t>
                      </a:r>
                      <a:endParaRPr lang="he-IL" sz="1600" b="0" dirty="0">
                        <a:solidFill>
                          <a:schemeClr val="bg1">
                            <a:lumMod val="65000"/>
                          </a:schemeClr>
                        </a:solidFill>
                      </a:endParaRP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4795011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5616"/>
            <a:ext cx="10515600" cy="706293"/>
          </a:xfrm>
        </p:spPr>
        <p:txBody>
          <a:bodyPr/>
          <a:lstStyle/>
          <a:p>
            <a:r>
              <a:rPr lang="he-IL" b="1" dirty="0">
                <a:solidFill>
                  <a:schemeClr val="bg1"/>
                </a:solidFill>
              </a:rPr>
              <a:t>המחלקה </a:t>
            </a:r>
            <a:r>
              <a:rPr lang="en-US" b="1" dirty="0">
                <a:solidFill>
                  <a:schemeClr val="bg1"/>
                </a:solidFill>
              </a:rPr>
              <a:t>Task</a:t>
            </a:r>
            <a:endParaRPr lang="he-IL" dirty="0">
              <a:solidFill>
                <a:schemeClr val="bg1"/>
              </a:solidFill>
            </a:endParaRPr>
          </a:p>
        </p:txBody>
      </p:sp>
      <p:sp>
        <p:nvSpPr>
          <p:cNvPr id="3" name="Content Placeholder 2"/>
          <p:cNvSpPr>
            <a:spLocks noGrp="1"/>
          </p:cNvSpPr>
          <p:nvPr>
            <p:ph idx="1"/>
          </p:nvPr>
        </p:nvSpPr>
        <p:spPr>
          <a:xfrm>
            <a:off x="838200" y="932873"/>
            <a:ext cx="10515600" cy="5800435"/>
          </a:xfrm>
        </p:spPr>
        <p:txBody>
          <a:bodyPr>
            <a:normAutofit fontScale="92500" lnSpcReduction="10000"/>
          </a:bodyPr>
          <a:lstStyle/>
          <a:p>
            <a:pPr marL="0" indent="0">
              <a:buNone/>
            </a:pPr>
            <a:r>
              <a:rPr lang="he-IL" dirty="0">
                <a:solidFill>
                  <a:schemeClr val="bg1"/>
                </a:solidFill>
              </a:rPr>
              <a:t>לא חובה להשתמש בלמבדה, אפשר להשתמש </a:t>
            </a:r>
            <a:r>
              <a:rPr lang="he-IL" dirty="0" smtClean="0">
                <a:solidFill>
                  <a:schemeClr val="bg1"/>
                </a:solidFill>
              </a:rPr>
              <a:t>בגישה </a:t>
            </a:r>
            <a:r>
              <a:rPr lang="he-IL" dirty="0">
                <a:solidFill>
                  <a:schemeClr val="bg1"/>
                </a:solidFill>
              </a:rPr>
              <a:t>המסורתית:</a:t>
            </a:r>
          </a:p>
          <a:p>
            <a:endParaRPr lang="he-IL" dirty="0">
              <a:solidFill>
                <a:schemeClr val="bg1"/>
              </a:solidFill>
            </a:endParaRPr>
          </a:p>
          <a:p>
            <a:endParaRPr lang="he-IL" dirty="0" smtClean="0">
              <a:solidFill>
                <a:schemeClr val="bg1"/>
              </a:solidFill>
            </a:endParaRPr>
          </a:p>
          <a:p>
            <a:endParaRPr lang="he-IL" dirty="0">
              <a:solidFill>
                <a:schemeClr val="bg1"/>
              </a:solidFill>
            </a:endParaRPr>
          </a:p>
          <a:p>
            <a:endParaRPr lang="he-IL" dirty="0">
              <a:solidFill>
                <a:schemeClr val="bg1"/>
              </a:solidFill>
            </a:endParaRPr>
          </a:p>
          <a:p>
            <a:endParaRPr lang="he-IL" dirty="0">
              <a:solidFill>
                <a:schemeClr val="bg1"/>
              </a:solidFill>
            </a:endParaRPr>
          </a:p>
          <a:p>
            <a:endParaRPr lang="he-IL" dirty="0">
              <a:solidFill>
                <a:schemeClr val="bg1"/>
              </a:solidFill>
            </a:endParaRPr>
          </a:p>
          <a:p>
            <a:endParaRPr lang="he-IL" dirty="0">
              <a:solidFill>
                <a:schemeClr val="bg1"/>
              </a:solidFill>
            </a:endParaRPr>
          </a:p>
          <a:p>
            <a:pPr>
              <a:lnSpc>
                <a:spcPct val="120000"/>
              </a:lnSpc>
            </a:pPr>
            <a:r>
              <a:rPr lang="he-IL" dirty="0">
                <a:solidFill>
                  <a:schemeClr val="bg1"/>
                </a:solidFill>
              </a:rPr>
              <a:t>ניתן להגדיר מתודה (</a:t>
            </a:r>
            <a:r>
              <a:rPr lang="en-US" dirty="0" err="1">
                <a:solidFill>
                  <a:schemeClr val="bg1"/>
                </a:solidFill>
              </a:rPr>
              <a:t>DoSomethingAsync</a:t>
            </a:r>
            <a:r>
              <a:rPr lang="he-IL" dirty="0">
                <a:solidFill>
                  <a:schemeClr val="bg1"/>
                </a:solidFill>
              </a:rPr>
              <a:t> בדוגמה</a:t>
            </a:r>
            <a:r>
              <a:rPr lang="he-IL" dirty="0" smtClean="0">
                <a:solidFill>
                  <a:schemeClr val="bg1"/>
                </a:solidFill>
              </a:rPr>
              <a:t>) </a:t>
            </a:r>
            <a:r>
              <a:rPr lang="he-IL" dirty="0">
                <a:solidFill>
                  <a:schemeClr val="bg1"/>
                </a:solidFill>
              </a:rPr>
              <a:t>להקצות מופע של </a:t>
            </a:r>
            <a:r>
              <a:rPr lang="en-US" dirty="0">
                <a:solidFill>
                  <a:schemeClr val="bg1"/>
                </a:solidFill>
              </a:rPr>
              <a:t>delegate Action</a:t>
            </a:r>
            <a:r>
              <a:rPr lang="he-IL" dirty="0">
                <a:solidFill>
                  <a:schemeClr val="bg1"/>
                </a:solidFill>
              </a:rPr>
              <a:t> ולהעביר אותו ל-</a:t>
            </a:r>
            <a:r>
              <a:rPr lang="en-US" dirty="0" err="1">
                <a:solidFill>
                  <a:schemeClr val="bg1"/>
                </a:solidFill>
              </a:rPr>
              <a:t>Task.Run</a:t>
            </a:r>
            <a:r>
              <a:rPr lang="he-IL" dirty="0">
                <a:solidFill>
                  <a:schemeClr val="bg1"/>
                </a:solidFill>
              </a:rPr>
              <a:t>.</a:t>
            </a:r>
            <a:br>
              <a:rPr lang="he-IL" dirty="0">
                <a:solidFill>
                  <a:schemeClr val="bg1"/>
                </a:solidFill>
              </a:rPr>
            </a:br>
            <a:r>
              <a:rPr lang="he-IL" b="1" dirty="0">
                <a:solidFill>
                  <a:schemeClr val="bg1"/>
                </a:solidFill>
              </a:rPr>
              <a:t>אבל </a:t>
            </a:r>
            <a:r>
              <a:rPr lang="he-IL" b="1" dirty="0" smtClean="0">
                <a:solidFill>
                  <a:schemeClr val="bg1"/>
                </a:solidFill>
              </a:rPr>
              <a:t>כאשר יש </a:t>
            </a:r>
            <a:r>
              <a:rPr lang="he-IL" b="1" dirty="0">
                <a:solidFill>
                  <a:schemeClr val="bg1"/>
                </a:solidFill>
              </a:rPr>
              <a:t>למבדה מי בכלל ירצה להשתמש בשיטה המסורתית?</a:t>
            </a:r>
            <a:endParaRPr lang="en-US" b="1" dirty="0">
              <a:solidFill>
                <a:schemeClr val="bg1"/>
              </a:solidFill>
            </a:endParaRPr>
          </a:p>
          <a:p>
            <a:endParaRPr lang="en-US" dirty="0">
              <a:solidFill>
                <a:schemeClr val="bg1"/>
              </a:solidFill>
            </a:endParaRPr>
          </a:p>
          <a:p>
            <a:endParaRPr lang="he-IL" dirty="0">
              <a:solidFill>
                <a:schemeClr val="bg1"/>
              </a:solidFill>
            </a:endParaRPr>
          </a:p>
          <a:p>
            <a:endParaRPr lang="he-IL"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809277563"/>
              </p:ext>
            </p:extLst>
          </p:nvPr>
        </p:nvGraphicFramePr>
        <p:xfrm>
          <a:off x="547441" y="1320800"/>
          <a:ext cx="7117492" cy="3108960"/>
        </p:xfrm>
        <a:graphic>
          <a:graphicData uri="http://schemas.openxmlformats.org/drawingml/2006/table">
            <a:tbl>
              <a:tblPr rtl="1" firstRow="1" bandRow="1">
                <a:tableStyleId>{2D5ABB26-0587-4C30-8999-92F81FD0307C}</a:tableStyleId>
              </a:tblPr>
              <a:tblGrid>
                <a:gridCol w="7117492">
                  <a:extLst>
                    <a:ext uri="{9D8B030D-6E8A-4147-A177-3AD203B41FA5}">
                      <a16:colId xmlns:a16="http://schemas.microsoft.com/office/drawing/2014/main" val="20000"/>
                    </a:ext>
                  </a:extLst>
                </a:gridCol>
              </a:tblGrid>
              <a:tr h="3098202">
                <a:tc>
                  <a:txBody>
                    <a:bodyPr/>
                    <a:lstStyle/>
                    <a:p>
                      <a:pPr algn="l" rtl="0"/>
                      <a:r>
                        <a:rPr lang="en-US" sz="1800" dirty="0" smtClean="0">
                          <a:solidFill>
                            <a:schemeClr val="bg1">
                              <a:lumMod val="65000"/>
                            </a:schemeClr>
                          </a:solidFill>
                        </a:rPr>
                        <a:t>static void Main(string[] </a:t>
                      </a:r>
                      <a:r>
                        <a:rPr lang="en-US" sz="1800" dirty="0" err="1" smtClean="0">
                          <a:solidFill>
                            <a:schemeClr val="bg1">
                              <a:lumMod val="65000"/>
                            </a:schemeClr>
                          </a:solidFill>
                        </a:rPr>
                        <a:t>args</a:t>
                      </a:r>
                      <a:r>
                        <a:rPr lang="en-US" sz="1800" dirty="0" smtClean="0">
                          <a:solidFill>
                            <a:schemeClr val="bg1">
                              <a:lumMod val="65000"/>
                            </a:schemeClr>
                          </a:solidFill>
                        </a:rPr>
                        <a:t>)</a:t>
                      </a:r>
                    </a:p>
                    <a:p>
                      <a:pPr algn="l" rtl="0"/>
                      <a:r>
                        <a:rPr lang="en-US" sz="1800" dirty="0" smtClean="0">
                          <a:solidFill>
                            <a:schemeClr val="bg1">
                              <a:lumMod val="65000"/>
                            </a:schemeClr>
                          </a:solidFill>
                        </a:rPr>
                        <a:t>{</a:t>
                      </a:r>
                    </a:p>
                    <a:p>
                      <a:pPr algn="l" rtl="0"/>
                      <a:r>
                        <a:rPr lang="en-US" sz="1800" dirty="0" smtClean="0">
                          <a:solidFill>
                            <a:schemeClr val="bg1">
                              <a:lumMod val="65000"/>
                            </a:schemeClr>
                          </a:solidFill>
                        </a:rPr>
                        <a:t>    Action </a:t>
                      </a:r>
                      <a:r>
                        <a:rPr lang="en-US" sz="1800" dirty="0" err="1" smtClean="0">
                          <a:solidFill>
                            <a:schemeClr val="bg1">
                              <a:lumMod val="65000"/>
                            </a:schemeClr>
                          </a:solidFill>
                        </a:rPr>
                        <a:t>action</a:t>
                      </a:r>
                      <a:r>
                        <a:rPr lang="en-US" sz="1800" dirty="0" smtClean="0">
                          <a:solidFill>
                            <a:schemeClr val="bg1">
                              <a:lumMod val="65000"/>
                            </a:schemeClr>
                          </a:solidFill>
                        </a:rPr>
                        <a:t> = new Action(</a:t>
                      </a:r>
                      <a:r>
                        <a:rPr lang="en-US" sz="1800" dirty="0" err="1" smtClean="0">
                          <a:solidFill>
                            <a:schemeClr val="bg1">
                              <a:lumMod val="65000"/>
                            </a:schemeClr>
                          </a:solidFill>
                        </a:rPr>
                        <a:t>DoSomethingAsync</a:t>
                      </a:r>
                      <a:r>
                        <a:rPr lang="en-US" sz="1800" dirty="0" smtClean="0">
                          <a:solidFill>
                            <a:schemeClr val="bg1">
                              <a:lumMod val="65000"/>
                            </a:schemeClr>
                          </a:solidFill>
                        </a:rPr>
                        <a:t>);</a:t>
                      </a:r>
                    </a:p>
                    <a:p>
                      <a:pPr algn="l" rtl="0"/>
                      <a:r>
                        <a:rPr lang="en-US" sz="1800" dirty="0" smtClean="0">
                          <a:solidFill>
                            <a:schemeClr val="bg1"/>
                          </a:solidFill>
                        </a:rPr>
                        <a:t>    </a:t>
                      </a:r>
                      <a:r>
                        <a:rPr lang="en-US" sz="1800" b="1" dirty="0" err="1" smtClean="0">
                          <a:solidFill>
                            <a:schemeClr val="bg1"/>
                          </a:solidFill>
                        </a:rPr>
                        <a:t>Task.Run</a:t>
                      </a:r>
                      <a:r>
                        <a:rPr lang="en-US" sz="1800" b="1" dirty="0" smtClean="0">
                          <a:solidFill>
                            <a:schemeClr val="bg1"/>
                          </a:solidFill>
                        </a:rPr>
                        <a:t>(action);</a:t>
                      </a:r>
                    </a:p>
                    <a:p>
                      <a:pPr algn="l" rtl="0"/>
                      <a:r>
                        <a:rPr lang="en-US" sz="1800" dirty="0" smtClean="0">
                          <a:solidFill>
                            <a:schemeClr val="bg1"/>
                          </a:solidFill>
                        </a:rPr>
                        <a:t>    </a:t>
                      </a:r>
                      <a:r>
                        <a:rPr lang="en-US" sz="1800" dirty="0" err="1" smtClean="0">
                          <a:solidFill>
                            <a:schemeClr val="bg1">
                              <a:lumMod val="65000"/>
                            </a:schemeClr>
                          </a:solidFill>
                        </a:rPr>
                        <a:t>Console.WriteLine</a:t>
                      </a:r>
                      <a:r>
                        <a:rPr lang="en-US" sz="1800" dirty="0" smtClean="0">
                          <a:solidFill>
                            <a:schemeClr val="bg1">
                              <a:lumMod val="65000"/>
                            </a:schemeClr>
                          </a:solidFill>
                        </a:rPr>
                        <a:t>("Message from Main");</a:t>
                      </a:r>
                    </a:p>
                    <a:p>
                      <a:pPr algn="l" rtl="0"/>
                      <a:r>
                        <a:rPr lang="en-US" sz="1800" dirty="0" smtClean="0">
                          <a:solidFill>
                            <a:schemeClr val="bg1">
                              <a:lumMod val="65000"/>
                            </a:schemeClr>
                          </a:solidFill>
                        </a:rPr>
                        <a:t>    </a:t>
                      </a:r>
                      <a:r>
                        <a:rPr lang="en-US" sz="1800" dirty="0" err="1" smtClean="0">
                          <a:solidFill>
                            <a:schemeClr val="bg1">
                              <a:lumMod val="65000"/>
                            </a:schemeClr>
                          </a:solidFill>
                        </a:rPr>
                        <a:t>Console.ReadLine</a:t>
                      </a:r>
                      <a:r>
                        <a:rPr lang="en-US" sz="1800" dirty="0" smtClean="0">
                          <a:solidFill>
                            <a:schemeClr val="bg1">
                              <a:lumMod val="65000"/>
                            </a:schemeClr>
                          </a:solidFill>
                        </a:rPr>
                        <a:t>();</a:t>
                      </a:r>
                    </a:p>
                    <a:p>
                      <a:pPr algn="l" rtl="0"/>
                      <a:r>
                        <a:rPr lang="en-US" sz="1800" dirty="0" smtClean="0">
                          <a:solidFill>
                            <a:schemeClr val="bg1">
                              <a:lumMod val="65000"/>
                            </a:schemeClr>
                          </a:solidFill>
                        </a:rPr>
                        <a:t>}</a:t>
                      </a:r>
                    </a:p>
                    <a:p>
                      <a:pPr algn="l" rtl="0"/>
                      <a:r>
                        <a:rPr lang="en-US" sz="1800" b="1" dirty="0" smtClean="0">
                          <a:solidFill>
                            <a:schemeClr val="bg1"/>
                          </a:solidFill>
                        </a:rPr>
                        <a:t>public static void </a:t>
                      </a:r>
                      <a:r>
                        <a:rPr lang="en-US" sz="1800" b="1" dirty="0" err="1" smtClean="0">
                          <a:solidFill>
                            <a:schemeClr val="bg1"/>
                          </a:solidFill>
                        </a:rPr>
                        <a:t>DoSomethingAsync</a:t>
                      </a:r>
                      <a:r>
                        <a:rPr lang="en-US" sz="1800" b="1" dirty="0" smtClean="0">
                          <a:solidFill>
                            <a:schemeClr val="bg1"/>
                          </a:solidFill>
                        </a:rPr>
                        <a:t>()</a:t>
                      </a:r>
                    </a:p>
                    <a:p>
                      <a:pPr algn="l" rtl="0"/>
                      <a:r>
                        <a:rPr lang="en-US" sz="1800" b="1" dirty="0" smtClean="0">
                          <a:solidFill>
                            <a:schemeClr val="bg1"/>
                          </a:solidFill>
                        </a:rPr>
                        <a:t>{</a:t>
                      </a:r>
                    </a:p>
                    <a:p>
                      <a:pPr algn="l" rtl="0"/>
                      <a:r>
                        <a:rPr lang="en-US" sz="1800" b="1" dirty="0" smtClean="0">
                          <a:solidFill>
                            <a:schemeClr val="bg1"/>
                          </a:solidFill>
                        </a:rPr>
                        <a:t>    </a:t>
                      </a:r>
                      <a:r>
                        <a:rPr lang="en-US" sz="1800" b="1" dirty="0" err="1" smtClean="0">
                          <a:solidFill>
                            <a:schemeClr val="bg1"/>
                          </a:solidFill>
                        </a:rPr>
                        <a:t>Console.WriteLine</a:t>
                      </a:r>
                      <a:r>
                        <a:rPr lang="en-US" sz="1800" b="1" dirty="0" smtClean="0">
                          <a:solidFill>
                            <a:schemeClr val="bg1"/>
                          </a:solidFill>
                        </a:rPr>
                        <a:t>("Hello Async world ...");</a:t>
                      </a:r>
                    </a:p>
                    <a:p>
                      <a:pPr algn="l" rtl="0"/>
                      <a:r>
                        <a:rPr lang="en-US" sz="1800" b="1" dirty="0" smtClean="0">
                          <a:solidFill>
                            <a:schemeClr val="bg1"/>
                          </a:solidFill>
                        </a:rPr>
                        <a:t>}</a:t>
                      </a: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095890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6837"/>
            <a:ext cx="10515600" cy="1325563"/>
          </a:xfrm>
        </p:spPr>
        <p:txBody>
          <a:bodyPr/>
          <a:lstStyle/>
          <a:p>
            <a:r>
              <a:rPr lang="he-IL" b="1" dirty="0">
                <a:solidFill>
                  <a:schemeClr val="bg1"/>
                </a:solidFill>
              </a:rPr>
              <a:t>המחלקה </a:t>
            </a:r>
            <a:r>
              <a:rPr lang="en-US" b="1" dirty="0">
                <a:solidFill>
                  <a:schemeClr val="bg1"/>
                </a:solidFill>
              </a:rPr>
              <a:t>Task</a:t>
            </a:r>
            <a:endParaRPr lang="he-IL" dirty="0">
              <a:solidFill>
                <a:schemeClr val="bg1"/>
              </a:solidFill>
            </a:endParaRPr>
          </a:p>
        </p:txBody>
      </p:sp>
      <p:sp>
        <p:nvSpPr>
          <p:cNvPr id="3" name="Content Placeholder 2"/>
          <p:cNvSpPr>
            <a:spLocks noGrp="1"/>
          </p:cNvSpPr>
          <p:nvPr>
            <p:ph idx="1"/>
          </p:nvPr>
        </p:nvSpPr>
        <p:spPr>
          <a:xfrm>
            <a:off x="5597236" y="1108365"/>
            <a:ext cx="5756564" cy="942108"/>
          </a:xfrm>
        </p:spPr>
        <p:txBody>
          <a:bodyPr>
            <a:normAutofit/>
          </a:bodyPr>
          <a:lstStyle/>
          <a:p>
            <a:r>
              <a:rPr lang="he-IL" dirty="0">
                <a:solidFill>
                  <a:schemeClr val="bg1"/>
                </a:solidFill>
              </a:rPr>
              <a:t>דוגמה שניה: הרצת מספר מטלות בתהליכים נפרדים</a:t>
            </a:r>
          </a:p>
          <a:p>
            <a:pPr marL="0" indent="0">
              <a:buNone/>
            </a:pPr>
            <a:endParaRPr lang="he-IL" dirty="0">
              <a:solidFill>
                <a:schemeClr val="bg1"/>
              </a:solidFill>
            </a:endParaRPr>
          </a:p>
        </p:txBody>
      </p:sp>
      <p:pic>
        <p:nvPicPr>
          <p:cNvPr id="4" name="Picture 3"/>
          <p:cNvPicPr/>
          <p:nvPr/>
        </p:nvPicPr>
        <p:blipFill>
          <a:blip r:embed="rId2"/>
          <a:stretch>
            <a:fillRect/>
          </a:stretch>
        </p:blipFill>
        <p:spPr>
          <a:xfrm>
            <a:off x="7171690" y="2990006"/>
            <a:ext cx="4941677" cy="2709968"/>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617314472"/>
              </p:ext>
            </p:extLst>
          </p:nvPr>
        </p:nvGraphicFramePr>
        <p:xfrm>
          <a:off x="107092" y="0"/>
          <a:ext cx="7117492" cy="6918960"/>
        </p:xfrm>
        <a:graphic>
          <a:graphicData uri="http://schemas.openxmlformats.org/drawingml/2006/table">
            <a:tbl>
              <a:tblPr rtl="1" firstRow="1" bandRow="1">
                <a:tableStyleId>{2D5ABB26-0587-4C30-8999-92F81FD0307C}</a:tableStyleId>
              </a:tblPr>
              <a:tblGrid>
                <a:gridCol w="7117492">
                  <a:extLst>
                    <a:ext uri="{9D8B030D-6E8A-4147-A177-3AD203B41FA5}">
                      <a16:colId xmlns:a16="http://schemas.microsoft.com/office/drawing/2014/main" val="20000"/>
                    </a:ext>
                  </a:extLst>
                </a:gridCol>
              </a:tblGrid>
              <a:tr h="5997171">
                <a:tc>
                  <a:txBody>
                    <a:bodyPr/>
                    <a:lstStyle/>
                    <a:p>
                      <a:pPr algn="l" rtl="0"/>
                      <a:r>
                        <a:rPr lang="en-US" sz="1600" dirty="0" smtClean="0">
                          <a:solidFill>
                            <a:schemeClr val="bg1"/>
                          </a:solidFill>
                        </a:rPr>
                        <a:t>static void Main(string[] </a:t>
                      </a:r>
                      <a:r>
                        <a:rPr lang="en-US" sz="1600" dirty="0" err="1" smtClean="0">
                          <a:solidFill>
                            <a:schemeClr val="bg1"/>
                          </a:solidFill>
                        </a:rPr>
                        <a:t>args</a:t>
                      </a:r>
                      <a:r>
                        <a:rPr lang="en-US" sz="1600" dirty="0" smtClean="0">
                          <a:solidFill>
                            <a:schemeClr val="bg1"/>
                          </a:solidFill>
                        </a:rPr>
                        <a:t>)</a:t>
                      </a:r>
                    </a:p>
                    <a:p>
                      <a:pPr algn="l" rtl="0"/>
                      <a:r>
                        <a:rPr lang="en-US" sz="1600" dirty="0" smtClean="0">
                          <a:solidFill>
                            <a:schemeClr val="bg1"/>
                          </a:solidFill>
                        </a:rPr>
                        <a:t>{</a:t>
                      </a:r>
                    </a:p>
                    <a:p>
                      <a:pPr algn="l" rtl="0"/>
                      <a:r>
                        <a:rPr lang="en-US" sz="1600" dirty="0" smtClean="0">
                          <a:solidFill>
                            <a:schemeClr val="bg1"/>
                          </a:solidFill>
                        </a:rPr>
                        <a:t>    </a:t>
                      </a:r>
                      <a:r>
                        <a:rPr lang="en-US" sz="1600" dirty="0" err="1" smtClean="0">
                          <a:solidFill>
                            <a:schemeClr val="bg1"/>
                          </a:solidFill>
                        </a:rPr>
                        <a:t>Task.Run</a:t>
                      </a:r>
                      <a:r>
                        <a:rPr lang="en-US" sz="1600" dirty="0" smtClean="0">
                          <a:solidFill>
                            <a:schemeClr val="bg1"/>
                          </a:solidFill>
                        </a:rPr>
                        <a:t>(() =&gt; </a:t>
                      </a:r>
                    </a:p>
                    <a:p>
                      <a:pPr algn="l" rtl="0"/>
                      <a:r>
                        <a:rPr lang="en-US" sz="1600" dirty="0" smtClean="0">
                          <a:solidFill>
                            <a:schemeClr val="bg1"/>
                          </a:solidFill>
                        </a:rPr>
                        <a:t>        {</a:t>
                      </a:r>
                    </a:p>
                    <a:p>
                      <a:pPr algn="l" rtl="0"/>
                      <a:r>
                        <a:rPr lang="en-US" sz="1600" dirty="0" smtClean="0">
                          <a:solidFill>
                            <a:schemeClr val="bg1"/>
                          </a:solidFill>
                        </a:rPr>
                        <a:t>            for(int </a:t>
                      </a:r>
                      <a:r>
                        <a:rPr lang="en-US" sz="1600" dirty="0" err="1" smtClean="0">
                          <a:solidFill>
                            <a:schemeClr val="bg1"/>
                          </a:solidFill>
                        </a:rPr>
                        <a:t>i</a:t>
                      </a:r>
                      <a:r>
                        <a:rPr lang="en-US" sz="1600" dirty="0" smtClean="0">
                          <a:solidFill>
                            <a:schemeClr val="bg1"/>
                          </a:solidFill>
                        </a:rPr>
                        <a:t>=0;i&lt;100;i++)</a:t>
                      </a:r>
                    </a:p>
                    <a:p>
                      <a:pPr algn="l" rtl="0"/>
                      <a:r>
                        <a:rPr lang="en-US" sz="1600" dirty="0" smtClean="0">
                          <a:solidFill>
                            <a:schemeClr val="bg1"/>
                          </a:solidFill>
                        </a:rPr>
                        <a:t>            {</a:t>
                      </a:r>
                    </a:p>
                    <a:p>
                      <a:pPr algn="l" rtl="0"/>
                      <a:r>
                        <a:rPr lang="en-US" sz="1600" dirty="0" smtClean="0">
                          <a:solidFill>
                            <a:schemeClr val="bg1"/>
                          </a:solidFill>
                        </a:rPr>
                        <a:t>                </a:t>
                      </a:r>
                      <a:r>
                        <a:rPr lang="en-US" sz="1600" dirty="0" err="1" smtClean="0">
                          <a:solidFill>
                            <a:schemeClr val="bg1"/>
                          </a:solidFill>
                        </a:rPr>
                        <a:t>Console.ForegroundColor</a:t>
                      </a:r>
                      <a:r>
                        <a:rPr lang="en-US" sz="1600" dirty="0" smtClean="0">
                          <a:solidFill>
                            <a:schemeClr val="bg1"/>
                          </a:solidFill>
                        </a:rPr>
                        <a:t> = </a:t>
                      </a:r>
                      <a:r>
                        <a:rPr lang="en-US" sz="1600" dirty="0" err="1" smtClean="0">
                          <a:solidFill>
                            <a:schemeClr val="bg1"/>
                          </a:solidFill>
                        </a:rPr>
                        <a:t>ConsoleColor.Blue</a:t>
                      </a:r>
                      <a:r>
                        <a:rPr lang="en-US" sz="1600" dirty="0" smtClean="0">
                          <a:solidFill>
                            <a:schemeClr val="bg1"/>
                          </a:solidFill>
                        </a:rPr>
                        <a:t>;</a:t>
                      </a:r>
                    </a:p>
                    <a:p>
                      <a:pPr algn="l" rtl="0"/>
                      <a:r>
                        <a:rPr lang="en-US" sz="1600" dirty="0" smtClean="0">
                          <a:solidFill>
                            <a:schemeClr val="bg1"/>
                          </a:solidFill>
                        </a:rPr>
                        <a:t>                </a:t>
                      </a:r>
                      <a:r>
                        <a:rPr lang="en-US" sz="1600" dirty="0" err="1" smtClean="0">
                          <a:solidFill>
                            <a:schemeClr val="bg1"/>
                          </a:solidFill>
                        </a:rPr>
                        <a:t>Console.Write</a:t>
                      </a:r>
                      <a:r>
                        <a:rPr lang="en-US" sz="1600" dirty="0" smtClean="0">
                          <a:solidFill>
                            <a:schemeClr val="bg1"/>
                          </a:solidFill>
                        </a:rPr>
                        <a:t>("Task1 - {0}, ", </a:t>
                      </a:r>
                      <a:r>
                        <a:rPr lang="en-US" sz="1600" dirty="0" err="1" smtClean="0">
                          <a:solidFill>
                            <a:schemeClr val="bg1"/>
                          </a:solidFill>
                        </a:rPr>
                        <a:t>i</a:t>
                      </a:r>
                      <a:r>
                        <a:rPr lang="en-US" sz="1600" dirty="0" smtClean="0">
                          <a:solidFill>
                            <a:schemeClr val="bg1"/>
                          </a:solidFill>
                        </a:rPr>
                        <a:t>);</a:t>
                      </a:r>
                    </a:p>
                    <a:p>
                      <a:pPr algn="l" rtl="0"/>
                      <a:r>
                        <a:rPr lang="en-US" sz="1600" dirty="0" smtClean="0">
                          <a:solidFill>
                            <a:schemeClr val="bg1"/>
                          </a:solidFill>
                        </a:rPr>
                        <a:t>            }</a:t>
                      </a:r>
                    </a:p>
                    <a:p>
                      <a:pPr algn="l" rtl="0"/>
                      <a:r>
                        <a:rPr lang="en-US" sz="1600" dirty="0" smtClean="0">
                          <a:solidFill>
                            <a:schemeClr val="bg1"/>
                          </a:solidFill>
                        </a:rPr>
                        <a:t>        });</a:t>
                      </a:r>
                    </a:p>
                    <a:p>
                      <a:pPr algn="l" rtl="0"/>
                      <a:r>
                        <a:rPr lang="en-US" sz="1600" dirty="0" smtClean="0">
                          <a:solidFill>
                            <a:schemeClr val="bg1"/>
                          </a:solidFill>
                        </a:rPr>
                        <a:t>    </a:t>
                      </a:r>
                      <a:r>
                        <a:rPr lang="en-US" sz="1600" dirty="0" err="1" smtClean="0">
                          <a:solidFill>
                            <a:schemeClr val="bg1"/>
                          </a:solidFill>
                        </a:rPr>
                        <a:t>Task.Run</a:t>
                      </a:r>
                      <a:r>
                        <a:rPr lang="en-US" sz="1600" dirty="0" smtClean="0">
                          <a:solidFill>
                            <a:schemeClr val="bg1"/>
                          </a:solidFill>
                        </a:rPr>
                        <a:t>(() =&gt;</a:t>
                      </a:r>
                    </a:p>
                    <a:p>
                      <a:pPr algn="l" rtl="0"/>
                      <a:r>
                        <a:rPr lang="en-US" sz="1600" dirty="0" smtClean="0">
                          <a:solidFill>
                            <a:schemeClr val="bg1"/>
                          </a:solidFill>
                        </a:rPr>
                        <a:t>        {</a:t>
                      </a:r>
                    </a:p>
                    <a:p>
                      <a:pPr algn="l" rtl="0"/>
                      <a:r>
                        <a:rPr lang="en-US" sz="1600" dirty="0" smtClean="0">
                          <a:solidFill>
                            <a:schemeClr val="bg1"/>
                          </a:solidFill>
                        </a:rPr>
                        <a:t>            for (int </a:t>
                      </a:r>
                      <a:r>
                        <a:rPr lang="en-US" sz="1600" dirty="0" err="1" smtClean="0">
                          <a:solidFill>
                            <a:schemeClr val="bg1"/>
                          </a:solidFill>
                        </a:rPr>
                        <a:t>i</a:t>
                      </a:r>
                      <a:r>
                        <a:rPr lang="en-US" sz="1600" dirty="0" smtClean="0">
                          <a:solidFill>
                            <a:schemeClr val="bg1"/>
                          </a:solidFill>
                        </a:rPr>
                        <a:t> = 0; </a:t>
                      </a:r>
                      <a:r>
                        <a:rPr lang="en-US" sz="1600" dirty="0" err="1" smtClean="0">
                          <a:solidFill>
                            <a:schemeClr val="bg1"/>
                          </a:solidFill>
                        </a:rPr>
                        <a:t>i</a:t>
                      </a:r>
                      <a:r>
                        <a:rPr lang="en-US" sz="1600" dirty="0" smtClean="0">
                          <a:solidFill>
                            <a:schemeClr val="bg1"/>
                          </a:solidFill>
                        </a:rPr>
                        <a:t> &lt; 100; </a:t>
                      </a:r>
                      <a:r>
                        <a:rPr lang="en-US" sz="1600" dirty="0" err="1" smtClean="0">
                          <a:solidFill>
                            <a:schemeClr val="bg1"/>
                          </a:solidFill>
                        </a:rPr>
                        <a:t>i</a:t>
                      </a:r>
                      <a:r>
                        <a:rPr lang="en-US" sz="1600" dirty="0" smtClean="0">
                          <a:solidFill>
                            <a:schemeClr val="bg1"/>
                          </a:solidFill>
                        </a:rPr>
                        <a:t>++)</a:t>
                      </a:r>
                    </a:p>
                    <a:p>
                      <a:pPr algn="l" rtl="0"/>
                      <a:r>
                        <a:rPr lang="en-US" sz="1600" dirty="0" smtClean="0">
                          <a:solidFill>
                            <a:schemeClr val="bg1"/>
                          </a:solidFill>
                        </a:rPr>
                        <a:t>            {</a:t>
                      </a:r>
                    </a:p>
                    <a:p>
                      <a:pPr algn="l" rtl="0"/>
                      <a:r>
                        <a:rPr lang="en-US" sz="1600" dirty="0" smtClean="0">
                          <a:solidFill>
                            <a:schemeClr val="bg1"/>
                          </a:solidFill>
                        </a:rPr>
                        <a:t>                </a:t>
                      </a:r>
                      <a:r>
                        <a:rPr lang="en-US" sz="1600" dirty="0" err="1" smtClean="0">
                          <a:solidFill>
                            <a:schemeClr val="bg1"/>
                          </a:solidFill>
                        </a:rPr>
                        <a:t>Console.ForegroundColor</a:t>
                      </a:r>
                      <a:r>
                        <a:rPr lang="en-US" sz="1600" dirty="0" smtClean="0">
                          <a:solidFill>
                            <a:schemeClr val="bg1"/>
                          </a:solidFill>
                        </a:rPr>
                        <a:t> = </a:t>
                      </a:r>
                      <a:r>
                        <a:rPr lang="en-US" sz="1600" dirty="0" err="1" smtClean="0">
                          <a:solidFill>
                            <a:schemeClr val="bg1"/>
                          </a:solidFill>
                        </a:rPr>
                        <a:t>ConsoleColor.Red</a:t>
                      </a:r>
                      <a:r>
                        <a:rPr lang="en-US" sz="1600" dirty="0" smtClean="0">
                          <a:solidFill>
                            <a:schemeClr val="bg1"/>
                          </a:solidFill>
                        </a:rPr>
                        <a:t>;</a:t>
                      </a:r>
                    </a:p>
                    <a:p>
                      <a:pPr algn="l" rtl="0"/>
                      <a:r>
                        <a:rPr lang="en-US" sz="1600" dirty="0" smtClean="0">
                          <a:solidFill>
                            <a:schemeClr val="bg1"/>
                          </a:solidFill>
                        </a:rPr>
                        <a:t>                </a:t>
                      </a:r>
                      <a:r>
                        <a:rPr lang="en-US" sz="1600" dirty="0" err="1" smtClean="0">
                          <a:solidFill>
                            <a:schemeClr val="bg1"/>
                          </a:solidFill>
                        </a:rPr>
                        <a:t>Console.Write</a:t>
                      </a:r>
                      <a:r>
                        <a:rPr lang="en-US" sz="1600" dirty="0" smtClean="0">
                          <a:solidFill>
                            <a:schemeClr val="bg1"/>
                          </a:solidFill>
                        </a:rPr>
                        <a:t>("Task2 - {0}, ", </a:t>
                      </a:r>
                      <a:r>
                        <a:rPr lang="en-US" sz="1600" dirty="0" err="1" smtClean="0">
                          <a:solidFill>
                            <a:schemeClr val="bg1"/>
                          </a:solidFill>
                        </a:rPr>
                        <a:t>i</a:t>
                      </a:r>
                      <a:r>
                        <a:rPr lang="en-US" sz="1600" dirty="0" smtClean="0">
                          <a:solidFill>
                            <a:schemeClr val="bg1"/>
                          </a:solidFill>
                        </a:rPr>
                        <a:t>);</a:t>
                      </a:r>
                    </a:p>
                    <a:p>
                      <a:pPr algn="l" rtl="0"/>
                      <a:r>
                        <a:rPr lang="en-US" sz="1600" dirty="0" smtClean="0">
                          <a:solidFill>
                            <a:schemeClr val="bg1"/>
                          </a:solidFill>
                        </a:rPr>
                        <a:t>            }</a:t>
                      </a:r>
                    </a:p>
                    <a:p>
                      <a:pPr algn="l" rtl="0"/>
                      <a:r>
                        <a:rPr lang="en-US" sz="1600" dirty="0" smtClean="0">
                          <a:solidFill>
                            <a:schemeClr val="bg1"/>
                          </a:solidFill>
                        </a:rPr>
                        <a:t>        });</a:t>
                      </a:r>
                    </a:p>
                    <a:p>
                      <a:pPr algn="l" rtl="0"/>
                      <a:r>
                        <a:rPr lang="en-US" sz="1600" dirty="0" smtClean="0">
                          <a:solidFill>
                            <a:schemeClr val="bg1"/>
                          </a:solidFill>
                        </a:rPr>
                        <a:t>    </a:t>
                      </a:r>
                      <a:r>
                        <a:rPr lang="en-US" sz="1600" dirty="0" err="1" smtClean="0">
                          <a:solidFill>
                            <a:schemeClr val="bg1"/>
                          </a:solidFill>
                        </a:rPr>
                        <a:t>Task.Run</a:t>
                      </a:r>
                      <a:r>
                        <a:rPr lang="en-US" sz="1600" dirty="0" smtClean="0">
                          <a:solidFill>
                            <a:schemeClr val="bg1"/>
                          </a:solidFill>
                        </a:rPr>
                        <a:t>(() =&gt;</a:t>
                      </a:r>
                    </a:p>
                    <a:p>
                      <a:pPr algn="l" rtl="0"/>
                      <a:r>
                        <a:rPr lang="en-US" sz="1600" dirty="0" smtClean="0">
                          <a:solidFill>
                            <a:schemeClr val="bg1"/>
                          </a:solidFill>
                        </a:rPr>
                        <a:t>        {</a:t>
                      </a:r>
                    </a:p>
                    <a:p>
                      <a:pPr algn="l" rtl="0"/>
                      <a:r>
                        <a:rPr lang="en-US" sz="1600" dirty="0" smtClean="0">
                          <a:solidFill>
                            <a:schemeClr val="bg1"/>
                          </a:solidFill>
                        </a:rPr>
                        <a:t>            for (int </a:t>
                      </a:r>
                      <a:r>
                        <a:rPr lang="en-US" sz="1600" dirty="0" err="1" smtClean="0">
                          <a:solidFill>
                            <a:schemeClr val="bg1"/>
                          </a:solidFill>
                        </a:rPr>
                        <a:t>i</a:t>
                      </a:r>
                      <a:r>
                        <a:rPr lang="en-US" sz="1600" dirty="0" smtClean="0">
                          <a:solidFill>
                            <a:schemeClr val="bg1"/>
                          </a:solidFill>
                        </a:rPr>
                        <a:t> = 0; </a:t>
                      </a:r>
                      <a:r>
                        <a:rPr lang="en-US" sz="1600" dirty="0" err="1" smtClean="0">
                          <a:solidFill>
                            <a:schemeClr val="bg1"/>
                          </a:solidFill>
                        </a:rPr>
                        <a:t>i</a:t>
                      </a:r>
                      <a:r>
                        <a:rPr lang="en-US" sz="1600" dirty="0" smtClean="0">
                          <a:solidFill>
                            <a:schemeClr val="bg1"/>
                          </a:solidFill>
                        </a:rPr>
                        <a:t> &lt; 100; </a:t>
                      </a:r>
                      <a:r>
                        <a:rPr lang="en-US" sz="1600" dirty="0" err="1" smtClean="0">
                          <a:solidFill>
                            <a:schemeClr val="bg1"/>
                          </a:solidFill>
                        </a:rPr>
                        <a:t>i</a:t>
                      </a:r>
                      <a:r>
                        <a:rPr lang="en-US" sz="1600" dirty="0" smtClean="0">
                          <a:solidFill>
                            <a:schemeClr val="bg1"/>
                          </a:solidFill>
                        </a:rPr>
                        <a:t>++)</a:t>
                      </a:r>
                    </a:p>
                    <a:p>
                      <a:pPr algn="l" rtl="0"/>
                      <a:r>
                        <a:rPr lang="en-US" sz="1600" dirty="0" smtClean="0">
                          <a:solidFill>
                            <a:schemeClr val="bg1"/>
                          </a:solidFill>
                        </a:rPr>
                        <a:t>            {</a:t>
                      </a:r>
                    </a:p>
                    <a:p>
                      <a:pPr algn="l" rtl="0"/>
                      <a:r>
                        <a:rPr lang="en-US" sz="1600" dirty="0" smtClean="0">
                          <a:solidFill>
                            <a:schemeClr val="bg1"/>
                          </a:solidFill>
                        </a:rPr>
                        <a:t>                </a:t>
                      </a:r>
                      <a:r>
                        <a:rPr lang="en-US" sz="1600" dirty="0" err="1" smtClean="0">
                          <a:solidFill>
                            <a:schemeClr val="bg1"/>
                          </a:solidFill>
                        </a:rPr>
                        <a:t>Console.ForegroundColor</a:t>
                      </a:r>
                      <a:r>
                        <a:rPr lang="en-US" sz="1600" dirty="0" smtClean="0">
                          <a:solidFill>
                            <a:schemeClr val="bg1"/>
                          </a:solidFill>
                        </a:rPr>
                        <a:t> = </a:t>
                      </a:r>
                      <a:r>
                        <a:rPr lang="en-US" sz="1600" dirty="0" err="1" smtClean="0">
                          <a:solidFill>
                            <a:schemeClr val="bg1"/>
                          </a:solidFill>
                        </a:rPr>
                        <a:t>ConsoleColor.Green</a:t>
                      </a:r>
                      <a:r>
                        <a:rPr lang="en-US" sz="1600" dirty="0" smtClean="0">
                          <a:solidFill>
                            <a:schemeClr val="bg1"/>
                          </a:solidFill>
                        </a:rPr>
                        <a:t>;</a:t>
                      </a:r>
                    </a:p>
                    <a:p>
                      <a:pPr algn="l" rtl="0"/>
                      <a:r>
                        <a:rPr lang="en-US" sz="1600" dirty="0" smtClean="0">
                          <a:solidFill>
                            <a:schemeClr val="bg1"/>
                          </a:solidFill>
                        </a:rPr>
                        <a:t>                </a:t>
                      </a:r>
                      <a:r>
                        <a:rPr lang="en-US" sz="1600" dirty="0" err="1" smtClean="0">
                          <a:solidFill>
                            <a:schemeClr val="bg1"/>
                          </a:solidFill>
                        </a:rPr>
                        <a:t>Console.Write</a:t>
                      </a:r>
                      <a:r>
                        <a:rPr lang="en-US" sz="1600" dirty="0" smtClean="0">
                          <a:solidFill>
                            <a:schemeClr val="bg1"/>
                          </a:solidFill>
                        </a:rPr>
                        <a:t>("Task3 - {0}, ", </a:t>
                      </a:r>
                      <a:r>
                        <a:rPr lang="en-US" sz="1600" dirty="0" err="1" smtClean="0">
                          <a:solidFill>
                            <a:schemeClr val="bg1"/>
                          </a:solidFill>
                        </a:rPr>
                        <a:t>i</a:t>
                      </a:r>
                      <a:r>
                        <a:rPr lang="en-US" sz="1600" dirty="0" smtClean="0">
                          <a:solidFill>
                            <a:schemeClr val="bg1"/>
                          </a:solidFill>
                        </a:rPr>
                        <a:t>);</a:t>
                      </a:r>
                    </a:p>
                    <a:p>
                      <a:pPr algn="l" rtl="0"/>
                      <a:r>
                        <a:rPr lang="en-US" sz="1600" dirty="0" smtClean="0">
                          <a:solidFill>
                            <a:schemeClr val="bg1"/>
                          </a:solidFill>
                        </a:rPr>
                        <a:t>            }</a:t>
                      </a:r>
                    </a:p>
                    <a:p>
                      <a:pPr algn="l" rtl="0"/>
                      <a:r>
                        <a:rPr lang="en-US" sz="1600" dirty="0" smtClean="0">
                          <a:solidFill>
                            <a:schemeClr val="bg1"/>
                          </a:solidFill>
                        </a:rPr>
                        <a:t>        });</a:t>
                      </a:r>
                    </a:p>
                    <a:p>
                      <a:pPr algn="l" rtl="0"/>
                      <a:r>
                        <a:rPr lang="en-US" sz="1600" dirty="0" smtClean="0">
                          <a:solidFill>
                            <a:schemeClr val="bg1"/>
                          </a:solidFill>
                        </a:rPr>
                        <a:t>    </a:t>
                      </a:r>
                      <a:r>
                        <a:rPr lang="en-US" sz="1600" dirty="0" err="1" smtClean="0">
                          <a:solidFill>
                            <a:schemeClr val="bg1"/>
                          </a:solidFill>
                        </a:rPr>
                        <a:t>Console.ReadLine</a:t>
                      </a:r>
                      <a:r>
                        <a:rPr lang="en-US" sz="1600" dirty="0" smtClean="0">
                          <a:solidFill>
                            <a:schemeClr val="bg1"/>
                          </a:solidFill>
                        </a:rPr>
                        <a:t>();</a:t>
                      </a:r>
                    </a:p>
                    <a:p>
                      <a:pPr algn="l" rtl="0"/>
                      <a:r>
                        <a:rPr lang="en-US" sz="1600" dirty="0" smtClean="0">
                          <a:solidFill>
                            <a:schemeClr val="bg1"/>
                          </a:solidFill>
                        </a:rPr>
                        <a:t>}</a:t>
                      </a:r>
                    </a:p>
                  </a:txBody>
                  <a:tcPr/>
                </a:tc>
                <a:extLst>
                  <a:ext uri="{0D108BD9-81ED-4DB2-BD59-A6C34878D82A}">
                    <a16:rowId xmlns:a16="http://schemas.microsoft.com/office/drawing/2014/main" val="10000"/>
                  </a:ext>
                </a:extLst>
              </a:tr>
            </a:tbl>
          </a:graphicData>
        </a:graphic>
      </p:graphicFrame>
      <p:sp>
        <p:nvSpPr>
          <p:cNvPr id="6" name="Rounded Rectangular Callout 5"/>
          <p:cNvSpPr/>
          <p:nvPr/>
        </p:nvSpPr>
        <p:spPr>
          <a:xfrm>
            <a:off x="3665838" y="471055"/>
            <a:ext cx="1792853" cy="840509"/>
          </a:xfrm>
          <a:prstGeom prst="wedgeRoundRectCallout">
            <a:avLst>
              <a:gd name="adj1" fmla="val -90897"/>
              <a:gd name="adj2" fmla="val 975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מטלה ראשונה</a:t>
            </a:r>
            <a:endParaRPr lang="he-IL" dirty="0"/>
          </a:p>
        </p:txBody>
      </p:sp>
      <p:sp>
        <p:nvSpPr>
          <p:cNvPr id="7" name="Rounded Rectangular Callout 6"/>
          <p:cNvSpPr/>
          <p:nvPr/>
        </p:nvSpPr>
        <p:spPr>
          <a:xfrm>
            <a:off x="4404747" y="2289903"/>
            <a:ext cx="1792853" cy="840509"/>
          </a:xfrm>
          <a:prstGeom prst="wedgeRoundRectCallout">
            <a:avLst>
              <a:gd name="adj1" fmla="val -90897"/>
              <a:gd name="adj2" fmla="val 975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מטלה שניה</a:t>
            </a:r>
            <a:endParaRPr lang="he-IL" dirty="0"/>
          </a:p>
        </p:txBody>
      </p:sp>
      <p:sp>
        <p:nvSpPr>
          <p:cNvPr id="8" name="Rounded Rectangular Callout 7"/>
          <p:cNvSpPr/>
          <p:nvPr/>
        </p:nvSpPr>
        <p:spPr>
          <a:xfrm>
            <a:off x="4995875" y="4423503"/>
            <a:ext cx="1792853" cy="840509"/>
          </a:xfrm>
          <a:prstGeom prst="wedgeRoundRectCallout">
            <a:avLst>
              <a:gd name="adj1" fmla="val -90897"/>
              <a:gd name="adj2" fmla="val 975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מטלה שלישית</a:t>
            </a:r>
            <a:endParaRPr lang="he-IL" dirty="0"/>
          </a:p>
        </p:txBody>
      </p:sp>
      <p:sp>
        <p:nvSpPr>
          <p:cNvPr id="9" name="TextBox 8"/>
          <p:cNvSpPr txBox="1"/>
          <p:nvPr/>
        </p:nvSpPr>
        <p:spPr>
          <a:xfrm>
            <a:off x="4160108" y="6328047"/>
            <a:ext cx="3871783" cy="646331"/>
          </a:xfrm>
          <a:prstGeom prst="rect">
            <a:avLst/>
          </a:prstGeom>
          <a:noFill/>
        </p:spPr>
        <p:txBody>
          <a:bodyPr wrap="square" rtlCol="1">
            <a:spAutoFit/>
          </a:bodyPr>
          <a:lstStyle/>
          <a:p>
            <a:pPr algn="ctr" rtl="1"/>
            <a:r>
              <a:rPr lang="he-IL" dirty="0" smtClean="0">
                <a:solidFill>
                  <a:schemeClr val="bg1"/>
                </a:solidFill>
              </a:rPr>
              <a:t>דוגמת קוד: </a:t>
            </a:r>
            <a:r>
              <a:rPr lang="en-US" dirty="0" smtClean="0">
                <a:solidFill>
                  <a:schemeClr val="bg1"/>
                </a:solidFill>
              </a:rPr>
              <a:t>TaskSample02</a:t>
            </a:r>
          </a:p>
          <a:p>
            <a:pPr algn="ctr" rtl="1"/>
            <a:endParaRPr lang="he-IL" dirty="0">
              <a:solidFill>
                <a:schemeClr val="bg1"/>
              </a:solidFill>
            </a:endParaRPr>
          </a:p>
        </p:txBody>
      </p:sp>
    </p:spTree>
    <p:extLst>
      <p:ext uri="{BB962C8B-B14F-4D97-AF65-F5344CB8AC3E}">
        <p14:creationId xmlns:p14="http://schemas.microsoft.com/office/powerpoint/2010/main" val="23330848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b="1" dirty="0">
                <a:solidFill>
                  <a:schemeClr val="bg1"/>
                </a:solidFill>
              </a:rPr>
              <a:t>מה זה סינכרוני?</a:t>
            </a:r>
            <a:endParaRPr lang="he-IL" dirty="0"/>
          </a:p>
        </p:txBody>
      </p:sp>
      <p:sp>
        <p:nvSpPr>
          <p:cNvPr id="3" name="Content Placeholder 2"/>
          <p:cNvSpPr>
            <a:spLocks noGrp="1"/>
          </p:cNvSpPr>
          <p:nvPr>
            <p:ph idx="1"/>
          </p:nvPr>
        </p:nvSpPr>
        <p:spPr/>
        <p:txBody>
          <a:bodyPr/>
          <a:lstStyle/>
          <a:p>
            <a:pPr marL="0" indent="0">
              <a:buNone/>
            </a:pPr>
            <a:r>
              <a:rPr lang="he-IL" dirty="0" smtClean="0">
                <a:solidFill>
                  <a:schemeClr val="bg1"/>
                </a:solidFill>
              </a:rPr>
              <a:t>בתכנות סינכרוני אוסף המטלות יבוצעו אחת אחרי השנייה.</a:t>
            </a:r>
          </a:p>
          <a:p>
            <a:pPr marL="0" indent="0">
              <a:buNone/>
            </a:pPr>
            <a:r>
              <a:rPr lang="he-IL" dirty="0" smtClean="0">
                <a:solidFill>
                  <a:schemeClr val="bg1"/>
                </a:solidFill>
              </a:rPr>
              <a:t>רק בסיום המטלה הראשונה תתחיל להתבצע המטלה השנייה, רק בסיום המטלה השנייה תתחיל להתבצע המטלה השלישית וכו'</a:t>
            </a:r>
            <a:endParaRPr lang="en-US" dirty="0" smtClean="0">
              <a:solidFill>
                <a:schemeClr val="bg1"/>
              </a:solidFill>
            </a:endParaRPr>
          </a:p>
          <a:p>
            <a:pPr marL="0" indent="0">
              <a:buNone/>
            </a:pPr>
            <a:endParaRPr lang="he-IL" dirty="0" smtClean="0">
              <a:solidFill>
                <a:schemeClr val="bg1"/>
              </a:solidFill>
            </a:endParaRPr>
          </a:p>
        </p:txBody>
      </p:sp>
      <p:sp>
        <p:nvSpPr>
          <p:cNvPr id="4" name="TextBox 3"/>
          <p:cNvSpPr txBox="1"/>
          <p:nvPr/>
        </p:nvSpPr>
        <p:spPr>
          <a:xfrm>
            <a:off x="2510444" y="5402573"/>
            <a:ext cx="1986742" cy="707886"/>
          </a:xfrm>
          <a:prstGeom prst="rect">
            <a:avLst/>
          </a:prstGeom>
          <a:noFill/>
        </p:spPr>
        <p:txBody>
          <a:bodyPr wrap="square" rtlCol="1">
            <a:spAutoFit/>
          </a:bodyPr>
          <a:lstStyle/>
          <a:p>
            <a:pPr algn="r" rtl="1"/>
            <a:r>
              <a:rPr lang="he-IL" sz="4000" dirty="0" smtClean="0">
                <a:solidFill>
                  <a:schemeClr val="bg1"/>
                </a:solidFill>
              </a:rPr>
              <a:t>ציר הזמן</a:t>
            </a:r>
            <a:endParaRPr lang="he-IL" sz="4000" dirty="0">
              <a:solidFill>
                <a:schemeClr val="bg1"/>
              </a:solidFill>
            </a:endParaRPr>
          </a:p>
        </p:txBody>
      </p:sp>
      <p:sp>
        <p:nvSpPr>
          <p:cNvPr id="5" name="TextBox 4"/>
          <p:cNvSpPr txBox="1"/>
          <p:nvPr/>
        </p:nvSpPr>
        <p:spPr>
          <a:xfrm rot="16200000">
            <a:off x="-309609" y="3199747"/>
            <a:ext cx="1587731" cy="707886"/>
          </a:xfrm>
          <a:prstGeom prst="rect">
            <a:avLst/>
          </a:prstGeom>
          <a:noFill/>
        </p:spPr>
        <p:txBody>
          <a:bodyPr wrap="square" rtlCol="1">
            <a:spAutoFit/>
          </a:bodyPr>
          <a:lstStyle/>
          <a:p>
            <a:pPr algn="r" rtl="1"/>
            <a:r>
              <a:rPr lang="he-IL" sz="4000" dirty="0" smtClean="0">
                <a:solidFill>
                  <a:schemeClr val="bg1"/>
                </a:solidFill>
              </a:rPr>
              <a:t>מטלות</a:t>
            </a:r>
            <a:endParaRPr lang="he-IL" sz="4000" dirty="0">
              <a:solidFill>
                <a:schemeClr val="bg1"/>
              </a:solidFill>
            </a:endParaRPr>
          </a:p>
        </p:txBody>
      </p:sp>
      <p:pic>
        <p:nvPicPr>
          <p:cNvPr id="6" name="Picture 5"/>
          <p:cNvPicPr>
            <a:picLocks noChangeAspect="1"/>
          </p:cNvPicPr>
          <p:nvPr/>
        </p:nvPicPr>
        <p:blipFill>
          <a:blip r:embed="rId2"/>
          <a:stretch>
            <a:fillRect/>
          </a:stretch>
        </p:blipFill>
        <p:spPr>
          <a:xfrm>
            <a:off x="654905" y="1472187"/>
            <a:ext cx="5944430" cy="4163006"/>
          </a:xfrm>
          <a:prstGeom prst="rect">
            <a:avLst/>
          </a:prstGeom>
        </p:spPr>
      </p:pic>
    </p:spTree>
    <p:extLst>
      <p:ext uri="{BB962C8B-B14F-4D97-AF65-F5344CB8AC3E}">
        <p14:creationId xmlns:p14="http://schemas.microsoft.com/office/powerpoint/2010/main" val="29882076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6508"/>
            <a:ext cx="10515600" cy="780184"/>
          </a:xfrm>
        </p:spPr>
        <p:txBody>
          <a:bodyPr/>
          <a:lstStyle/>
          <a:p>
            <a:r>
              <a:rPr lang="he-IL" b="1" dirty="0">
                <a:solidFill>
                  <a:schemeClr val="bg1"/>
                </a:solidFill>
              </a:rPr>
              <a:t>המחלקה </a:t>
            </a:r>
            <a:r>
              <a:rPr lang="en-US" b="1" dirty="0">
                <a:solidFill>
                  <a:schemeClr val="bg1"/>
                </a:solidFill>
              </a:rPr>
              <a:t>Task</a:t>
            </a:r>
            <a:endParaRPr lang="he-IL" dirty="0">
              <a:solidFill>
                <a:schemeClr val="bg1"/>
              </a:solidFill>
            </a:endParaRPr>
          </a:p>
        </p:txBody>
      </p:sp>
      <p:sp>
        <p:nvSpPr>
          <p:cNvPr id="3" name="Content Placeholder 2"/>
          <p:cNvSpPr>
            <a:spLocks noGrp="1"/>
          </p:cNvSpPr>
          <p:nvPr>
            <p:ph idx="1"/>
          </p:nvPr>
        </p:nvSpPr>
        <p:spPr>
          <a:xfrm>
            <a:off x="838200" y="886692"/>
            <a:ext cx="10515600" cy="5290271"/>
          </a:xfrm>
        </p:spPr>
        <p:txBody>
          <a:bodyPr/>
          <a:lstStyle/>
          <a:p>
            <a:pPr marL="0" indent="0">
              <a:buNone/>
            </a:pPr>
            <a:r>
              <a:rPr lang="he-IL" dirty="0">
                <a:solidFill>
                  <a:schemeClr val="bg1"/>
                </a:solidFill>
              </a:rPr>
              <a:t>דוגמה שלישית: הרצה סינכרונית</a:t>
            </a:r>
          </a:p>
          <a:p>
            <a:pPr>
              <a:lnSpc>
                <a:spcPct val="100000"/>
              </a:lnSpc>
            </a:pPr>
            <a:r>
              <a:rPr lang="he-IL" sz="2000" dirty="0" smtClean="0">
                <a:solidFill>
                  <a:schemeClr val="bg1"/>
                </a:solidFill>
              </a:rPr>
              <a:t>במחלקה</a:t>
            </a:r>
            <a:r>
              <a:rPr lang="en-US" sz="2000" dirty="0" smtClean="0">
                <a:solidFill>
                  <a:schemeClr val="bg1"/>
                </a:solidFill>
              </a:rPr>
              <a:t>Task </a:t>
            </a:r>
            <a:r>
              <a:rPr lang="he-IL" sz="2000" dirty="0" smtClean="0">
                <a:solidFill>
                  <a:schemeClr val="bg1"/>
                </a:solidFill>
              </a:rPr>
              <a:t> מוגדרת </a:t>
            </a:r>
            <a:r>
              <a:rPr lang="he-IL" sz="2000" dirty="0">
                <a:solidFill>
                  <a:schemeClr val="bg1"/>
                </a:solidFill>
              </a:rPr>
              <a:t>המתודה </a:t>
            </a:r>
            <a:r>
              <a:rPr lang="en-US" sz="2000" dirty="0" err="1">
                <a:solidFill>
                  <a:schemeClr val="bg1"/>
                </a:solidFill>
              </a:rPr>
              <a:t>RunSynchronously</a:t>
            </a:r>
            <a:r>
              <a:rPr lang="en-US" sz="2000" dirty="0">
                <a:solidFill>
                  <a:schemeClr val="bg1"/>
                </a:solidFill>
              </a:rPr>
              <a:t> </a:t>
            </a:r>
            <a:r>
              <a:rPr lang="he-IL" sz="2000" dirty="0" smtClean="0">
                <a:solidFill>
                  <a:schemeClr val="bg1"/>
                </a:solidFill>
              </a:rPr>
              <a:t> המריצה </a:t>
            </a:r>
            <a:r>
              <a:rPr lang="he-IL" sz="2000" dirty="0">
                <a:solidFill>
                  <a:schemeClr val="bg1"/>
                </a:solidFill>
              </a:rPr>
              <a:t>את המטלה בצורה ב</a:t>
            </a:r>
            <a:r>
              <a:rPr lang="he-IL" sz="2000" dirty="0" smtClean="0">
                <a:solidFill>
                  <a:schemeClr val="bg1"/>
                </a:solidFill>
              </a:rPr>
              <a:t>סינכרונית</a:t>
            </a:r>
            <a:r>
              <a:rPr lang="he-IL" sz="2000" dirty="0">
                <a:solidFill>
                  <a:schemeClr val="bg1"/>
                </a:solidFill>
              </a:rPr>
              <a:t>.</a:t>
            </a:r>
          </a:p>
          <a:p>
            <a:pPr>
              <a:lnSpc>
                <a:spcPct val="100000"/>
              </a:lnSpc>
            </a:pPr>
            <a:r>
              <a:rPr lang="he-IL" sz="2000" dirty="0">
                <a:solidFill>
                  <a:schemeClr val="bg1"/>
                </a:solidFill>
              </a:rPr>
              <a:t>בניגוד למתודה </a:t>
            </a:r>
            <a:r>
              <a:rPr lang="en-US" sz="2000" dirty="0" err="1">
                <a:solidFill>
                  <a:schemeClr val="bg1"/>
                </a:solidFill>
              </a:rPr>
              <a:t>Task.Run</a:t>
            </a:r>
            <a:r>
              <a:rPr lang="en-US" sz="2000" dirty="0">
                <a:solidFill>
                  <a:schemeClr val="bg1"/>
                </a:solidFill>
              </a:rPr>
              <a:t>(…)  </a:t>
            </a:r>
            <a:r>
              <a:rPr lang="he-IL" sz="2000" dirty="0" smtClean="0">
                <a:solidFill>
                  <a:schemeClr val="bg1"/>
                </a:solidFill>
              </a:rPr>
              <a:t> היא </a:t>
            </a:r>
            <a:r>
              <a:rPr lang="he-IL" sz="2000" dirty="0">
                <a:solidFill>
                  <a:schemeClr val="bg1"/>
                </a:solidFill>
              </a:rPr>
              <a:t>אינה סטאטית ולכן יש להקצות אובייקט מהמחלקה </a:t>
            </a:r>
            <a:r>
              <a:rPr lang="en-US" sz="2000" dirty="0">
                <a:solidFill>
                  <a:schemeClr val="bg1"/>
                </a:solidFill>
              </a:rPr>
              <a:t>Task </a:t>
            </a:r>
            <a:r>
              <a:rPr lang="he-IL" sz="2000" dirty="0" smtClean="0">
                <a:solidFill>
                  <a:schemeClr val="bg1"/>
                </a:solidFill>
              </a:rPr>
              <a:t> על </a:t>
            </a:r>
            <a:r>
              <a:rPr lang="he-IL" sz="2000" dirty="0">
                <a:solidFill>
                  <a:schemeClr val="bg1"/>
                </a:solidFill>
              </a:rPr>
              <a:t>מנת להשתמש בה :</a:t>
            </a:r>
          </a:p>
          <a:p>
            <a:pPr>
              <a:lnSpc>
                <a:spcPct val="100000"/>
              </a:lnSpc>
            </a:pPr>
            <a:endParaRPr lang="he-IL" dirty="0">
              <a:solidFill>
                <a:schemeClr val="bg1"/>
              </a:solidFill>
            </a:endParaRPr>
          </a:p>
          <a:p>
            <a:endParaRPr lang="he-IL"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33588686"/>
              </p:ext>
            </p:extLst>
          </p:nvPr>
        </p:nvGraphicFramePr>
        <p:xfrm>
          <a:off x="263609" y="2835564"/>
          <a:ext cx="10981040" cy="3749040"/>
        </p:xfrm>
        <a:graphic>
          <a:graphicData uri="http://schemas.openxmlformats.org/drawingml/2006/table">
            <a:tbl>
              <a:tblPr rtl="1" firstRow="1" bandRow="1">
                <a:tableStyleId>{2D5ABB26-0587-4C30-8999-92F81FD0307C}</a:tableStyleId>
              </a:tblPr>
              <a:tblGrid>
                <a:gridCol w="10981040">
                  <a:extLst>
                    <a:ext uri="{9D8B030D-6E8A-4147-A177-3AD203B41FA5}">
                      <a16:colId xmlns:a16="http://schemas.microsoft.com/office/drawing/2014/main" val="20000"/>
                    </a:ext>
                  </a:extLst>
                </a:gridCol>
              </a:tblGrid>
              <a:tr h="3398009">
                <a:tc>
                  <a:txBody>
                    <a:bodyPr/>
                    <a:lstStyle/>
                    <a:p>
                      <a:pPr algn="l" rtl="0"/>
                      <a:r>
                        <a:rPr lang="en-US" sz="2000" dirty="0" smtClean="0">
                          <a:solidFill>
                            <a:schemeClr val="bg1"/>
                          </a:solidFill>
                        </a:rPr>
                        <a:t>class Program</a:t>
                      </a:r>
                    </a:p>
                    <a:p>
                      <a:pPr algn="l" rtl="0"/>
                      <a:r>
                        <a:rPr lang="en-US" sz="2000" dirty="0" smtClean="0">
                          <a:solidFill>
                            <a:schemeClr val="bg1"/>
                          </a:solidFill>
                        </a:rPr>
                        <a:t>{</a:t>
                      </a:r>
                    </a:p>
                    <a:p>
                      <a:pPr algn="l" rtl="0"/>
                      <a:r>
                        <a:rPr lang="en-US" sz="2000" dirty="0" smtClean="0">
                          <a:solidFill>
                            <a:schemeClr val="bg1"/>
                          </a:solidFill>
                        </a:rPr>
                        <a:t>    static void Main(string[] </a:t>
                      </a:r>
                      <a:r>
                        <a:rPr lang="en-US" sz="2000" dirty="0" err="1" smtClean="0">
                          <a:solidFill>
                            <a:schemeClr val="bg1"/>
                          </a:solidFill>
                        </a:rPr>
                        <a:t>args</a:t>
                      </a:r>
                      <a:r>
                        <a:rPr lang="en-US" sz="2000" dirty="0" smtClean="0">
                          <a:solidFill>
                            <a:schemeClr val="bg1"/>
                          </a:solidFill>
                        </a:rPr>
                        <a:t>)</a:t>
                      </a:r>
                    </a:p>
                    <a:p>
                      <a:pPr algn="l" rtl="0"/>
                      <a:r>
                        <a:rPr lang="en-US" sz="2000" dirty="0" smtClean="0">
                          <a:solidFill>
                            <a:schemeClr val="bg1"/>
                          </a:solidFill>
                        </a:rPr>
                        <a:t>    {</a:t>
                      </a:r>
                    </a:p>
                    <a:p>
                      <a:pPr algn="l" rtl="0"/>
                      <a:r>
                        <a:rPr lang="en-US" sz="2000" dirty="0" smtClean="0">
                          <a:solidFill>
                            <a:schemeClr val="bg1"/>
                          </a:solidFill>
                        </a:rPr>
                        <a:t>        Task </a:t>
                      </a:r>
                      <a:r>
                        <a:rPr lang="en-US" sz="2000" dirty="0" err="1" smtClean="0">
                          <a:solidFill>
                            <a:schemeClr val="bg1"/>
                          </a:solidFill>
                        </a:rPr>
                        <a:t>task</a:t>
                      </a:r>
                      <a:r>
                        <a:rPr lang="en-US" sz="2000" dirty="0" smtClean="0">
                          <a:solidFill>
                            <a:schemeClr val="bg1"/>
                          </a:solidFill>
                        </a:rPr>
                        <a:t> = new Task(() =&gt; { </a:t>
                      </a:r>
                      <a:r>
                        <a:rPr lang="en-US" sz="2000" dirty="0" err="1" smtClean="0">
                          <a:solidFill>
                            <a:schemeClr val="bg1"/>
                          </a:solidFill>
                        </a:rPr>
                        <a:t>Console.WriteLine</a:t>
                      </a:r>
                      <a:r>
                        <a:rPr lang="en-US" sz="2000" dirty="0" smtClean="0">
                          <a:solidFill>
                            <a:schemeClr val="bg1"/>
                          </a:solidFill>
                        </a:rPr>
                        <a:t>("Task - {0}", </a:t>
                      </a:r>
                    </a:p>
                    <a:p>
                      <a:pPr algn="l" rtl="0"/>
                      <a:r>
                        <a:rPr lang="en-US" sz="2000" dirty="0" smtClean="0">
                          <a:solidFill>
                            <a:schemeClr val="bg1"/>
                          </a:solidFill>
                        </a:rPr>
                        <a:t>                                                      </a:t>
                      </a:r>
                      <a:r>
                        <a:rPr lang="en-US" sz="2000" dirty="0" err="1" smtClean="0">
                          <a:solidFill>
                            <a:schemeClr val="bg1"/>
                          </a:solidFill>
                        </a:rPr>
                        <a:t>Thread.CurrentThread.ManagedThreadId</a:t>
                      </a:r>
                      <a:r>
                        <a:rPr lang="en-US" sz="2000" dirty="0" smtClean="0">
                          <a:solidFill>
                            <a:schemeClr val="bg1"/>
                          </a:solidFill>
                        </a:rPr>
                        <a:t>); });</a:t>
                      </a:r>
                    </a:p>
                    <a:p>
                      <a:pPr algn="l" rtl="0"/>
                      <a:r>
                        <a:rPr lang="en-US" sz="2000" dirty="0" smtClean="0">
                          <a:solidFill>
                            <a:schemeClr val="bg1"/>
                          </a:solidFill>
                        </a:rPr>
                        <a:t>        </a:t>
                      </a:r>
                      <a:r>
                        <a:rPr lang="en-US" sz="2000" dirty="0" err="1" smtClean="0">
                          <a:solidFill>
                            <a:schemeClr val="bg1"/>
                          </a:solidFill>
                        </a:rPr>
                        <a:t>task.RunSynchronously</a:t>
                      </a:r>
                      <a:r>
                        <a:rPr lang="en-US" sz="2000" dirty="0" smtClean="0">
                          <a:solidFill>
                            <a:schemeClr val="bg1"/>
                          </a:solidFill>
                        </a:rPr>
                        <a:t>();</a:t>
                      </a:r>
                    </a:p>
                    <a:p>
                      <a:pPr algn="l" rtl="0"/>
                      <a:r>
                        <a:rPr lang="en-US" sz="2000" dirty="0" smtClean="0">
                          <a:solidFill>
                            <a:schemeClr val="bg1"/>
                          </a:solidFill>
                        </a:rPr>
                        <a:t>        //</a:t>
                      </a:r>
                      <a:r>
                        <a:rPr lang="en-US" sz="2000" dirty="0" err="1" smtClean="0">
                          <a:solidFill>
                            <a:schemeClr val="bg1"/>
                          </a:solidFill>
                        </a:rPr>
                        <a:t>task.Start</a:t>
                      </a:r>
                      <a:r>
                        <a:rPr lang="en-US" sz="2000" dirty="0" smtClean="0">
                          <a:solidFill>
                            <a:schemeClr val="bg1"/>
                          </a:solidFill>
                        </a:rPr>
                        <a:t>();</a:t>
                      </a:r>
                    </a:p>
                    <a:p>
                      <a:pPr algn="l" rtl="0"/>
                      <a:r>
                        <a:rPr lang="en-US" sz="2000" dirty="0" smtClean="0">
                          <a:solidFill>
                            <a:schemeClr val="bg1"/>
                          </a:solidFill>
                        </a:rPr>
                        <a:t>        </a:t>
                      </a:r>
                      <a:r>
                        <a:rPr lang="en-US" sz="2000" dirty="0" err="1" smtClean="0">
                          <a:solidFill>
                            <a:schemeClr val="bg1"/>
                          </a:solidFill>
                        </a:rPr>
                        <a:t>Console.WriteLine</a:t>
                      </a:r>
                      <a:r>
                        <a:rPr lang="en-US" sz="2000" dirty="0" smtClean="0">
                          <a:solidFill>
                            <a:schemeClr val="bg1"/>
                          </a:solidFill>
                        </a:rPr>
                        <a:t>("Main - {0}", </a:t>
                      </a:r>
                      <a:r>
                        <a:rPr lang="en-US" sz="2000" dirty="0" err="1" smtClean="0">
                          <a:solidFill>
                            <a:schemeClr val="bg1"/>
                          </a:solidFill>
                        </a:rPr>
                        <a:t>Thread.CurrentThread.ManagedThreadId</a:t>
                      </a:r>
                      <a:r>
                        <a:rPr lang="en-US" sz="2000" dirty="0" smtClean="0">
                          <a:solidFill>
                            <a:schemeClr val="bg1"/>
                          </a:solidFill>
                        </a:rPr>
                        <a:t>); </a:t>
                      </a:r>
                    </a:p>
                    <a:p>
                      <a:pPr algn="l" rtl="0"/>
                      <a:r>
                        <a:rPr lang="en-US" sz="2000" dirty="0" smtClean="0">
                          <a:solidFill>
                            <a:schemeClr val="bg1"/>
                          </a:solidFill>
                        </a:rPr>
                        <a:t>        </a:t>
                      </a:r>
                      <a:r>
                        <a:rPr lang="en-US" sz="2000" dirty="0" err="1" smtClean="0">
                          <a:solidFill>
                            <a:schemeClr val="bg1"/>
                          </a:solidFill>
                        </a:rPr>
                        <a:t>Console.ReadLine</a:t>
                      </a:r>
                      <a:r>
                        <a:rPr lang="en-US" sz="2000" dirty="0" smtClean="0">
                          <a:solidFill>
                            <a:schemeClr val="bg1"/>
                          </a:solidFill>
                        </a:rPr>
                        <a:t>();</a:t>
                      </a:r>
                    </a:p>
                    <a:p>
                      <a:pPr algn="l" rtl="0"/>
                      <a:r>
                        <a:rPr lang="en-US" sz="2000" dirty="0" smtClean="0">
                          <a:solidFill>
                            <a:schemeClr val="bg1"/>
                          </a:solidFill>
                        </a:rPr>
                        <a:t>    }</a:t>
                      </a:r>
                    </a:p>
                    <a:p>
                      <a:pPr algn="l" rtl="0"/>
                      <a:r>
                        <a:rPr lang="en-US" sz="2000" dirty="0" smtClean="0">
                          <a:solidFill>
                            <a:schemeClr val="bg1"/>
                          </a:solidFill>
                        </a:rPr>
                        <a:t>}</a:t>
                      </a:r>
                    </a:p>
                  </a:txBody>
                  <a:tcPr/>
                </a:tc>
                <a:extLst>
                  <a:ext uri="{0D108BD9-81ED-4DB2-BD59-A6C34878D82A}">
                    <a16:rowId xmlns:a16="http://schemas.microsoft.com/office/drawing/2014/main" val="10000"/>
                  </a:ext>
                </a:extLst>
              </a:tr>
            </a:tbl>
          </a:graphicData>
        </a:graphic>
      </p:graphicFrame>
      <p:pic>
        <p:nvPicPr>
          <p:cNvPr id="5" name="Picture 4"/>
          <p:cNvPicPr/>
          <p:nvPr/>
        </p:nvPicPr>
        <p:blipFill>
          <a:blip r:embed="rId2"/>
          <a:stretch>
            <a:fillRect/>
          </a:stretch>
        </p:blipFill>
        <p:spPr>
          <a:xfrm>
            <a:off x="8297999" y="3065097"/>
            <a:ext cx="3369274" cy="1594649"/>
          </a:xfrm>
          <a:prstGeom prst="rect">
            <a:avLst/>
          </a:prstGeom>
        </p:spPr>
      </p:pic>
      <p:sp>
        <p:nvSpPr>
          <p:cNvPr id="6" name="Rounded Rectangular Callout 5"/>
          <p:cNvSpPr/>
          <p:nvPr/>
        </p:nvSpPr>
        <p:spPr>
          <a:xfrm>
            <a:off x="4474395" y="3065097"/>
            <a:ext cx="2891481" cy="834081"/>
          </a:xfrm>
          <a:prstGeom prst="wedgeRoundRectCallout">
            <a:avLst>
              <a:gd name="adj1" fmla="val 80929"/>
              <a:gd name="adj2" fmla="val 19163"/>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rtl="1"/>
            <a:r>
              <a:rPr lang="he-IL" sz="1400" dirty="0" smtClean="0"/>
              <a:t> על </a:t>
            </a:r>
            <a:r>
              <a:rPr lang="he-IL" sz="1400" dirty="0"/>
              <a:t>פי הפלט ניתן להבחין שה- </a:t>
            </a:r>
            <a:r>
              <a:rPr lang="en-US" sz="1400" dirty="0"/>
              <a:t>Thread ID</a:t>
            </a:r>
            <a:r>
              <a:rPr lang="he-IL" sz="1400" dirty="0"/>
              <a:t> של שתי המטלות זהה ולכן הן רצות בצורה סינכרונית</a:t>
            </a:r>
          </a:p>
        </p:txBody>
      </p:sp>
      <p:sp>
        <p:nvSpPr>
          <p:cNvPr id="7" name="TextBox 6"/>
          <p:cNvSpPr txBox="1"/>
          <p:nvPr/>
        </p:nvSpPr>
        <p:spPr>
          <a:xfrm>
            <a:off x="7706979" y="6261438"/>
            <a:ext cx="3871783" cy="646331"/>
          </a:xfrm>
          <a:prstGeom prst="rect">
            <a:avLst/>
          </a:prstGeom>
          <a:noFill/>
        </p:spPr>
        <p:txBody>
          <a:bodyPr wrap="square" rtlCol="1">
            <a:spAutoFit/>
          </a:bodyPr>
          <a:lstStyle/>
          <a:p>
            <a:pPr algn="r" rtl="1"/>
            <a:r>
              <a:rPr lang="he-IL" dirty="0" smtClean="0">
                <a:solidFill>
                  <a:schemeClr val="bg1"/>
                </a:solidFill>
              </a:rPr>
              <a:t>דוגמת קוד: </a:t>
            </a:r>
            <a:r>
              <a:rPr lang="en-US" dirty="0" smtClean="0">
                <a:solidFill>
                  <a:schemeClr val="bg1"/>
                </a:solidFill>
              </a:rPr>
              <a:t>TaskSample03</a:t>
            </a:r>
          </a:p>
          <a:p>
            <a:pPr algn="r" rtl="1"/>
            <a:endParaRPr lang="he-IL" dirty="0">
              <a:solidFill>
                <a:schemeClr val="bg1"/>
              </a:solidFill>
            </a:endParaRPr>
          </a:p>
        </p:txBody>
      </p:sp>
    </p:spTree>
    <p:extLst>
      <p:ext uri="{BB962C8B-B14F-4D97-AF65-F5344CB8AC3E}">
        <p14:creationId xmlns:p14="http://schemas.microsoft.com/office/powerpoint/2010/main" val="41871405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b="1" dirty="0">
                <a:solidFill>
                  <a:schemeClr val="bg1"/>
                </a:solidFill>
              </a:rPr>
              <a:t>המחלקה </a:t>
            </a:r>
            <a:r>
              <a:rPr lang="en-US" b="1" dirty="0">
                <a:solidFill>
                  <a:schemeClr val="bg1"/>
                </a:solidFill>
              </a:rPr>
              <a:t>Task</a:t>
            </a:r>
            <a:endParaRPr lang="he-IL" b="1" dirty="0"/>
          </a:p>
        </p:txBody>
      </p:sp>
      <p:sp>
        <p:nvSpPr>
          <p:cNvPr id="3" name="Content Placeholder 2"/>
          <p:cNvSpPr>
            <a:spLocks noGrp="1"/>
          </p:cNvSpPr>
          <p:nvPr>
            <p:ph idx="1"/>
          </p:nvPr>
        </p:nvSpPr>
        <p:spPr/>
        <p:txBody>
          <a:bodyPr/>
          <a:lstStyle/>
          <a:p>
            <a:pPr marL="0" indent="0">
              <a:buNone/>
            </a:pPr>
            <a:r>
              <a:rPr lang="he-IL" dirty="0" smtClean="0">
                <a:solidFill>
                  <a:schemeClr val="bg1"/>
                </a:solidFill>
              </a:rPr>
              <a:t>גישה אחרת – שימוש באובייקט מהמחלקה </a:t>
            </a:r>
            <a:r>
              <a:rPr lang="en-US" dirty="0" smtClean="0">
                <a:solidFill>
                  <a:schemeClr val="bg1"/>
                </a:solidFill>
              </a:rPr>
              <a:t>Task</a:t>
            </a:r>
            <a:r>
              <a:rPr lang="he-IL" dirty="0" smtClean="0">
                <a:solidFill>
                  <a:schemeClr val="bg1"/>
                </a:solidFill>
              </a:rPr>
              <a:t>:</a:t>
            </a:r>
          </a:p>
        </p:txBody>
      </p:sp>
      <p:graphicFrame>
        <p:nvGraphicFramePr>
          <p:cNvPr id="4" name="Table 3"/>
          <p:cNvGraphicFramePr>
            <a:graphicFrameLocks noGrp="1"/>
          </p:cNvGraphicFramePr>
          <p:nvPr>
            <p:extLst>
              <p:ext uri="{D42A27DB-BD31-4B8C-83A1-F6EECF244321}">
                <p14:modId xmlns:p14="http://schemas.microsoft.com/office/powerpoint/2010/main" val="1808418873"/>
              </p:ext>
            </p:extLst>
          </p:nvPr>
        </p:nvGraphicFramePr>
        <p:xfrm>
          <a:off x="918094" y="2535382"/>
          <a:ext cx="8128000" cy="3383280"/>
        </p:xfrm>
        <a:graphic>
          <a:graphicData uri="http://schemas.openxmlformats.org/drawingml/2006/table">
            <a:tbl>
              <a:tblPr rtl="1" firstRow="1" bandRow="1">
                <a:tableStyleId>{5C22544A-7EE6-4342-B048-85BDC9FD1C3A}</a:tableStyleId>
              </a:tblPr>
              <a:tblGrid>
                <a:gridCol w="8128000">
                  <a:extLst>
                    <a:ext uri="{9D8B030D-6E8A-4147-A177-3AD203B41FA5}">
                      <a16:colId xmlns:a16="http://schemas.microsoft.com/office/drawing/2014/main" val="521186469"/>
                    </a:ext>
                  </a:extLst>
                </a:gridCol>
              </a:tblGrid>
              <a:tr h="3341716">
                <a:tc>
                  <a:txBody>
                    <a:bodyPr/>
                    <a:lstStyle/>
                    <a:p>
                      <a:pPr algn="l" rtl="0"/>
                      <a:r>
                        <a:rPr lang="en-US" sz="1800" b="0" dirty="0" smtClean="0">
                          <a:solidFill>
                            <a:schemeClr val="bg1"/>
                          </a:solidFill>
                        </a:rPr>
                        <a:t>static void Main(string[] </a:t>
                      </a:r>
                      <a:r>
                        <a:rPr lang="en-US" sz="1800" b="0" dirty="0" err="1" smtClean="0">
                          <a:solidFill>
                            <a:schemeClr val="bg1"/>
                          </a:solidFill>
                        </a:rPr>
                        <a:t>args</a:t>
                      </a:r>
                      <a:r>
                        <a:rPr lang="en-US" sz="1800" b="0" dirty="0" smtClean="0">
                          <a:solidFill>
                            <a:schemeClr val="bg1"/>
                          </a:solidFill>
                        </a:rPr>
                        <a:t>)</a:t>
                      </a:r>
                    </a:p>
                    <a:p>
                      <a:pPr algn="l" rtl="0"/>
                      <a:r>
                        <a:rPr lang="en-US" sz="1800" b="0" dirty="0" smtClean="0">
                          <a:solidFill>
                            <a:schemeClr val="bg1"/>
                          </a:solidFill>
                        </a:rPr>
                        <a:t>{</a:t>
                      </a:r>
                    </a:p>
                    <a:p>
                      <a:pPr algn="l" rtl="0"/>
                      <a:r>
                        <a:rPr lang="en-US" sz="1800" b="0" dirty="0" smtClean="0">
                          <a:solidFill>
                            <a:schemeClr val="bg1"/>
                          </a:solidFill>
                        </a:rPr>
                        <a:t>    </a:t>
                      </a:r>
                      <a:r>
                        <a:rPr lang="en-US" sz="1800" b="0" i="0" u="none" strike="noStrike" kern="1200" baseline="0" dirty="0" smtClean="0">
                          <a:solidFill>
                            <a:schemeClr val="lt1"/>
                          </a:solidFill>
                          <a:latin typeface="+mn-lt"/>
                          <a:ea typeface="+mn-ea"/>
                          <a:cs typeface="+mn-cs"/>
                        </a:rPr>
                        <a:t>Task </a:t>
                      </a:r>
                      <a:r>
                        <a:rPr lang="en-US" sz="1800" b="0" i="0" u="none" strike="noStrike" kern="1200" baseline="0" dirty="0" err="1" smtClean="0">
                          <a:solidFill>
                            <a:schemeClr val="lt1"/>
                          </a:solidFill>
                          <a:latin typeface="+mn-lt"/>
                          <a:ea typeface="+mn-ea"/>
                          <a:cs typeface="+mn-cs"/>
                        </a:rPr>
                        <a:t>task</a:t>
                      </a:r>
                      <a:r>
                        <a:rPr lang="en-US" sz="1800" b="0" i="0" u="none" strike="noStrike" kern="1200" baseline="0" dirty="0" smtClean="0">
                          <a:solidFill>
                            <a:schemeClr val="lt1"/>
                          </a:solidFill>
                          <a:latin typeface="+mn-lt"/>
                          <a:ea typeface="+mn-ea"/>
                          <a:cs typeface="+mn-cs"/>
                        </a:rPr>
                        <a:t> =</a:t>
                      </a:r>
                      <a:r>
                        <a:rPr lang="he-IL" sz="1800" b="0" i="0" u="none" strike="noStrike" kern="1200" baseline="0" dirty="0" smtClean="0">
                          <a:solidFill>
                            <a:schemeClr val="lt1"/>
                          </a:solidFill>
                          <a:latin typeface="+mn-lt"/>
                          <a:ea typeface="+mn-ea"/>
                          <a:cs typeface="+mn-cs"/>
                        </a:rPr>
                        <a:t> </a:t>
                      </a:r>
                      <a:r>
                        <a:rPr lang="en-US" sz="1800" b="0" dirty="0" err="1" smtClean="0">
                          <a:solidFill>
                            <a:schemeClr val="bg1"/>
                          </a:solidFill>
                        </a:rPr>
                        <a:t>Task.Run</a:t>
                      </a:r>
                      <a:r>
                        <a:rPr lang="en-US" sz="1800" b="0" dirty="0" smtClean="0">
                          <a:solidFill>
                            <a:schemeClr val="bg1"/>
                          </a:solidFill>
                        </a:rPr>
                        <a:t>(() =&gt; </a:t>
                      </a:r>
                    </a:p>
                    <a:p>
                      <a:pPr algn="l" rtl="0"/>
                      <a:r>
                        <a:rPr lang="en-US" sz="1800" b="0" dirty="0" smtClean="0">
                          <a:solidFill>
                            <a:schemeClr val="bg1"/>
                          </a:solidFill>
                        </a:rPr>
                        <a:t>    {</a:t>
                      </a:r>
                    </a:p>
                    <a:p>
                      <a:pPr algn="l" rtl="0"/>
                      <a:r>
                        <a:rPr lang="en-US" sz="1800" b="0" dirty="0" smtClean="0">
                          <a:solidFill>
                            <a:schemeClr val="bg1"/>
                          </a:solidFill>
                        </a:rPr>
                        <a:t>            for(int </a:t>
                      </a:r>
                      <a:r>
                        <a:rPr lang="en-US" sz="1800" b="0" dirty="0" err="1" smtClean="0">
                          <a:solidFill>
                            <a:schemeClr val="bg1"/>
                          </a:solidFill>
                        </a:rPr>
                        <a:t>i</a:t>
                      </a:r>
                      <a:r>
                        <a:rPr lang="en-US" sz="1800" b="0" dirty="0" smtClean="0">
                          <a:solidFill>
                            <a:schemeClr val="bg1"/>
                          </a:solidFill>
                        </a:rPr>
                        <a:t>=0;i&lt;100;i++)</a:t>
                      </a:r>
                    </a:p>
                    <a:p>
                      <a:pPr algn="l" rtl="0"/>
                      <a:r>
                        <a:rPr lang="en-US" sz="1800" b="0" dirty="0" smtClean="0">
                          <a:solidFill>
                            <a:schemeClr val="bg1"/>
                          </a:solidFill>
                        </a:rPr>
                        <a:t>            {</a:t>
                      </a:r>
                    </a:p>
                    <a:p>
                      <a:pPr algn="l" rtl="0"/>
                      <a:r>
                        <a:rPr lang="en-US" sz="1800" b="0" dirty="0" smtClean="0">
                          <a:solidFill>
                            <a:schemeClr val="bg1"/>
                          </a:solidFill>
                        </a:rPr>
                        <a:t>                </a:t>
                      </a:r>
                      <a:r>
                        <a:rPr lang="en-US" sz="1800" b="0" dirty="0" err="1" smtClean="0">
                          <a:solidFill>
                            <a:schemeClr val="bg1"/>
                          </a:solidFill>
                        </a:rPr>
                        <a:t>Console.ForegroundColor</a:t>
                      </a:r>
                      <a:r>
                        <a:rPr lang="en-US" sz="1800" b="0" dirty="0" smtClean="0">
                          <a:solidFill>
                            <a:schemeClr val="bg1"/>
                          </a:solidFill>
                        </a:rPr>
                        <a:t> = </a:t>
                      </a:r>
                      <a:r>
                        <a:rPr lang="en-US" sz="1800" b="0" dirty="0" err="1" smtClean="0">
                          <a:solidFill>
                            <a:schemeClr val="bg1"/>
                          </a:solidFill>
                        </a:rPr>
                        <a:t>ConsoleColor.Blue</a:t>
                      </a:r>
                      <a:r>
                        <a:rPr lang="en-US" sz="1800" b="0" dirty="0" smtClean="0">
                          <a:solidFill>
                            <a:schemeClr val="bg1"/>
                          </a:solidFill>
                        </a:rPr>
                        <a:t>;</a:t>
                      </a:r>
                    </a:p>
                    <a:p>
                      <a:pPr algn="l" rtl="0"/>
                      <a:r>
                        <a:rPr lang="en-US" sz="1800" b="0" dirty="0" smtClean="0">
                          <a:solidFill>
                            <a:schemeClr val="bg1"/>
                          </a:solidFill>
                        </a:rPr>
                        <a:t>                </a:t>
                      </a:r>
                      <a:r>
                        <a:rPr lang="en-US" sz="1800" b="0" dirty="0" err="1" smtClean="0">
                          <a:solidFill>
                            <a:schemeClr val="bg1"/>
                          </a:solidFill>
                        </a:rPr>
                        <a:t>Console.Write</a:t>
                      </a:r>
                      <a:r>
                        <a:rPr lang="en-US" sz="1800" b="0" dirty="0" smtClean="0">
                          <a:solidFill>
                            <a:schemeClr val="bg1"/>
                          </a:solidFill>
                        </a:rPr>
                        <a:t>("Task1 - {0}, ", </a:t>
                      </a:r>
                      <a:r>
                        <a:rPr lang="en-US" sz="1800" b="0" dirty="0" err="1" smtClean="0">
                          <a:solidFill>
                            <a:schemeClr val="bg1"/>
                          </a:solidFill>
                        </a:rPr>
                        <a:t>i</a:t>
                      </a:r>
                      <a:r>
                        <a:rPr lang="en-US" sz="1800" b="0" dirty="0" smtClean="0">
                          <a:solidFill>
                            <a:schemeClr val="bg1"/>
                          </a:solidFill>
                        </a:rPr>
                        <a:t>);</a:t>
                      </a:r>
                    </a:p>
                    <a:p>
                      <a:pPr algn="l" rtl="0"/>
                      <a:r>
                        <a:rPr lang="en-US" sz="1800" b="0" dirty="0" smtClean="0">
                          <a:solidFill>
                            <a:schemeClr val="bg1"/>
                          </a:solidFill>
                        </a:rPr>
                        <a:t>            }</a:t>
                      </a:r>
                    </a:p>
                    <a:p>
                      <a:pPr algn="l" rtl="0"/>
                      <a:r>
                        <a:rPr lang="en-US" sz="1800" b="0" smtClean="0">
                          <a:solidFill>
                            <a:schemeClr val="bg1"/>
                          </a:solidFill>
                        </a:rPr>
                        <a:t>    });</a:t>
                      </a:r>
                      <a:endParaRPr lang="en-US" sz="1800" b="0" dirty="0" smtClean="0">
                        <a:solidFill>
                          <a:schemeClr val="bg1"/>
                        </a:solidFill>
                      </a:endParaRPr>
                    </a:p>
                    <a:p>
                      <a:pPr algn="l" rtl="0"/>
                      <a:r>
                        <a:rPr lang="en-US" b="0" dirty="0" err="1" smtClean="0"/>
                        <a:t>Console.WriteLine</a:t>
                      </a:r>
                      <a:r>
                        <a:rPr lang="en-US" b="0" dirty="0" smtClean="0"/>
                        <a:t> (</a:t>
                      </a:r>
                      <a:r>
                        <a:rPr lang="en-US" b="0" dirty="0" err="1" smtClean="0"/>
                        <a:t>task.IsCompleted</a:t>
                      </a:r>
                      <a:r>
                        <a:rPr lang="en-US" b="0" dirty="0" smtClean="0"/>
                        <a:t>); // False</a:t>
                      </a:r>
                    </a:p>
                    <a:p>
                      <a:pPr algn="l" rtl="0"/>
                      <a:r>
                        <a:rPr lang="en-US" b="0" dirty="0" err="1" smtClean="0"/>
                        <a:t>task.Wait</a:t>
                      </a:r>
                      <a:r>
                        <a:rPr lang="en-US" b="0" dirty="0" smtClean="0"/>
                        <a:t>();</a:t>
                      </a:r>
                      <a:endParaRPr lang="he-IL" b="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84761574"/>
                  </a:ext>
                </a:extLst>
              </a:tr>
            </a:tbl>
          </a:graphicData>
        </a:graphic>
      </p:graphicFrame>
    </p:spTree>
    <p:extLst>
      <p:ext uri="{BB962C8B-B14F-4D97-AF65-F5344CB8AC3E}">
        <p14:creationId xmlns:p14="http://schemas.microsoft.com/office/powerpoint/2010/main" val="21006139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927966"/>
          </a:xfrm>
        </p:spPr>
        <p:txBody>
          <a:bodyPr>
            <a:normAutofit/>
          </a:bodyPr>
          <a:lstStyle/>
          <a:p>
            <a:r>
              <a:rPr lang="he-IL" b="1" dirty="0">
                <a:solidFill>
                  <a:schemeClr val="bg1"/>
                </a:solidFill>
              </a:rPr>
              <a:t>המחלקה </a:t>
            </a:r>
            <a:r>
              <a:rPr lang="en-US" b="1" dirty="0">
                <a:solidFill>
                  <a:schemeClr val="bg1"/>
                </a:solidFill>
              </a:rPr>
              <a:t>Task&lt;</a:t>
            </a:r>
            <a:r>
              <a:rPr lang="en-US" b="1" dirty="0" err="1">
                <a:solidFill>
                  <a:schemeClr val="bg1"/>
                </a:solidFill>
              </a:rPr>
              <a:t>TResult</a:t>
            </a:r>
            <a:r>
              <a:rPr lang="en-US" b="1" dirty="0">
                <a:solidFill>
                  <a:schemeClr val="bg1"/>
                </a:solidFill>
              </a:rPr>
              <a:t>&gt;</a:t>
            </a:r>
            <a:endParaRPr lang="he-IL" b="1" dirty="0">
              <a:solidFill>
                <a:schemeClr val="bg1"/>
              </a:solidFill>
            </a:endParaRPr>
          </a:p>
        </p:txBody>
      </p:sp>
      <p:sp>
        <p:nvSpPr>
          <p:cNvPr id="3" name="Content Placeholder 2"/>
          <p:cNvSpPr>
            <a:spLocks noGrp="1"/>
          </p:cNvSpPr>
          <p:nvPr>
            <p:ph idx="1"/>
          </p:nvPr>
        </p:nvSpPr>
        <p:spPr>
          <a:xfrm>
            <a:off x="838200" y="849744"/>
            <a:ext cx="10515600" cy="5708073"/>
          </a:xfrm>
        </p:spPr>
        <p:txBody>
          <a:bodyPr/>
          <a:lstStyle/>
          <a:p>
            <a:pPr marL="0" indent="0">
              <a:buNone/>
            </a:pPr>
            <a:r>
              <a:rPr lang="en-US" dirty="0">
                <a:solidFill>
                  <a:srgbClr val="DF5327"/>
                </a:solidFill>
              </a:rPr>
              <a:t>Task&lt;</a:t>
            </a:r>
            <a:r>
              <a:rPr lang="en-US" dirty="0" err="1">
                <a:solidFill>
                  <a:srgbClr val="DF5327"/>
                </a:solidFill>
              </a:rPr>
              <a:t>TResult</a:t>
            </a:r>
            <a:r>
              <a:rPr lang="en-US" dirty="0" smtClean="0">
                <a:solidFill>
                  <a:srgbClr val="DF5327"/>
                </a:solidFill>
              </a:rPr>
              <a:t>&gt;</a:t>
            </a:r>
            <a:endParaRPr lang="he-IL" dirty="0" smtClean="0">
              <a:solidFill>
                <a:srgbClr val="DF5327"/>
              </a:solidFill>
            </a:endParaRPr>
          </a:p>
          <a:p>
            <a:pPr>
              <a:lnSpc>
                <a:spcPct val="100000"/>
              </a:lnSpc>
            </a:pPr>
            <a:r>
              <a:rPr lang="he-IL" dirty="0">
                <a:solidFill>
                  <a:schemeClr val="bg1"/>
                </a:solidFill>
              </a:rPr>
              <a:t>בדוגמאות הקודמות הכרנו את </a:t>
            </a:r>
            <a:r>
              <a:rPr lang="en-US" dirty="0" err="1" smtClean="0">
                <a:solidFill>
                  <a:schemeClr val="bg1"/>
                </a:solidFill>
              </a:rPr>
              <a:t>Task.Run</a:t>
            </a:r>
            <a:r>
              <a:rPr lang="en-US" dirty="0" smtClean="0">
                <a:solidFill>
                  <a:schemeClr val="bg1"/>
                </a:solidFill>
              </a:rPr>
              <a:t>(Action </a:t>
            </a:r>
            <a:r>
              <a:rPr lang="en-US" dirty="0">
                <a:solidFill>
                  <a:schemeClr val="bg1"/>
                </a:solidFill>
              </a:rPr>
              <a:t>action</a:t>
            </a:r>
            <a:r>
              <a:rPr lang="en-US" dirty="0" smtClean="0">
                <a:solidFill>
                  <a:schemeClr val="bg1"/>
                </a:solidFill>
              </a:rPr>
              <a:t>)</a:t>
            </a:r>
            <a:r>
              <a:rPr lang="he-IL" dirty="0" smtClean="0">
                <a:solidFill>
                  <a:schemeClr val="bg1"/>
                </a:solidFill>
              </a:rPr>
              <a:t> הרצנו </a:t>
            </a:r>
            <a:r>
              <a:rPr lang="he-IL" dirty="0">
                <a:solidFill>
                  <a:schemeClr val="bg1"/>
                </a:solidFill>
              </a:rPr>
              <a:t>תהליכים שלא קיבלו פרמטרים ולא החזירו </a:t>
            </a:r>
            <a:r>
              <a:rPr lang="he-IL" dirty="0" smtClean="0">
                <a:solidFill>
                  <a:schemeClr val="bg1"/>
                </a:solidFill>
              </a:rPr>
              <a:t>תשובה. </a:t>
            </a:r>
          </a:p>
          <a:p>
            <a:pPr>
              <a:lnSpc>
                <a:spcPct val="100000"/>
              </a:lnSpc>
            </a:pPr>
            <a:r>
              <a:rPr lang="he-IL" dirty="0" smtClean="0">
                <a:solidFill>
                  <a:schemeClr val="bg1"/>
                </a:solidFill>
              </a:rPr>
              <a:t>זה </a:t>
            </a:r>
            <a:r>
              <a:rPr lang="he-IL" dirty="0">
                <a:solidFill>
                  <a:schemeClr val="bg1"/>
                </a:solidFill>
              </a:rPr>
              <a:t>האופי של </a:t>
            </a:r>
            <a:r>
              <a:rPr lang="en-US" dirty="0">
                <a:solidFill>
                  <a:schemeClr val="bg1"/>
                </a:solidFill>
              </a:rPr>
              <a:t>delegate </a:t>
            </a:r>
            <a:r>
              <a:rPr lang="en-US" dirty="0" smtClean="0">
                <a:solidFill>
                  <a:schemeClr val="bg1"/>
                </a:solidFill>
              </a:rPr>
              <a:t>Action</a:t>
            </a:r>
            <a:r>
              <a:rPr lang="he-IL" dirty="0" smtClean="0">
                <a:solidFill>
                  <a:schemeClr val="bg1"/>
                </a:solidFill>
              </a:rPr>
              <a:t>.</a:t>
            </a:r>
            <a:endParaRPr lang="en-US" dirty="0">
              <a:solidFill>
                <a:schemeClr val="bg1"/>
              </a:solidFill>
            </a:endParaRPr>
          </a:p>
          <a:p>
            <a:pPr>
              <a:lnSpc>
                <a:spcPct val="100000"/>
              </a:lnSpc>
            </a:pPr>
            <a:r>
              <a:rPr lang="he-IL" dirty="0">
                <a:solidFill>
                  <a:schemeClr val="bg1"/>
                </a:solidFill>
              </a:rPr>
              <a:t>לעיתים קרובות נרצה שתהליכים יחזירו את תוצאת החישוב שמתבצע.</a:t>
            </a:r>
            <a:br>
              <a:rPr lang="he-IL" dirty="0">
                <a:solidFill>
                  <a:schemeClr val="bg1"/>
                </a:solidFill>
              </a:rPr>
            </a:br>
            <a:r>
              <a:rPr lang="he-IL" dirty="0">
                <a:solidFill>
                  <a:schemeClr val="bg1"/>
                </a:solidFill>
              </a:rPr>
              <a:t>לטובת מקרים אלו העמיסו </a:t>
            </a:r>
            <a:r>
              <a:rPr lang="en-US" dirty="0" smtClean="0">
                <a:solidFill>
                  <a:schemeClr val="bg1"/>
                </a:solidFill>
              </a:rPr>
              <a:t>Method </a:t>
            </a:r>
            <a:r>
              <a:rPr lang="en-US" dirty="0">
                <a:solidFill>
                  <a:schemeClr val="bg1"/>
                </a:solidFill>
              </a:rPr>
              <a:t>Overloading</a:t>
            </a:r>
            <a:r>
              <a:rPr lang="en-US" dirty="0" smtClean="0">
                <a:solidFill>
                  <a:schemeClr val="bg1"/>
                </a:solidFill>
              </a:rPr>
              <a:t>)</a:t>
            </a:r>
            <a:r>
              <a:rPr lang="he-IL" dirty="0" smtClean="0">
                <a:solidFill>
                  <a:schemeClr val="bg1"/>
                </a:solidFill>
              </a:rPr>
              <a:t>) את </a:t>
            </a:r>
            <a:r>
              <a:rPr lang="he-IL" dirty="0">
                <a:solidFill>
                  <a:schemeClr val="bg1"/>
                </a:solidFill>
              </a:rPr>
              <a:t>המתודה </a:t>
            </a:r>
            <a:r>
              <a:rPr lang="en-US" dirty="0" err="1" smtClean="0">
                <a:solidFill>
                  <a:schemeClr val="bg1"/>
                </a:solidFill>
              </a:rPr>
              <a:t>Task.Run</a:t>
            </a:r>
            <a:r>
              <a:rPr lang="he-IL" dirty="0" smtClean="0">
                <a:solidFill>
                  <a:schemeClr val="bg1"/>
                </a:solidFill>
              </a:rPr>
              <a:t>.</a:t>
            </a:r>
            <a:r>
              <a:rPr lang="en-US" dirty="0">
                <a:solidFill>
                  <a:schemeClr val="bg1"/>
                </a:solidFill>
              </a:rPr>
              <a:t/>
            </a:r>
            <a:br>
              <a:rPr lang="en-US" dirty="0">
                <a:solidFill>
                  <a:schemeClr val="bg1"/>
                </a:solidFill>
              </a:rPr>
            </a:br>
            <a:endParaRPr lang="he-IL" dirty="0">
              <a:solidFill>
                <a:schemeClr val="bg1"/>
              </a:solidFill>
            </a:endParaRPr>
          </a:p>
        </p:txBody>
      </p:sp>
    </p:spTree>
    <p:extLst>
      <p:ext uri="{BB962C8B-B14F-4D97-AF65-F5344CB8AC3E}">
        <p14:creationId xmlns:p14="http://schemas.microsoft.com/office/powerpoint/2010/main" val="5846015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927966"/>
          </a:xfrm>
        </p:spPr>
        <p:txBody>
          <a:bodyPr/>
          <a:lstStyle/>
          <a:p>
            <a:r>
              <a:rPr lang="he-IL" b="1" dirty="0">
                <a:solidFill>
                  <a:schemeClr val="bg1"/>
                </a:solidFill>
              </a:rPr>
              <a:t>המחלקה </a:t>
            </a:r>
            <a:r>
              <a:rPr lang="en-US" b="1" dirty="0">
                <a:solidFill>
                  <a:schemeClr val="bg1"/>
                </a:solidFill>
              </a:rPr>
              <a:t>Task&lt;</a:t>
            </a:r>
            <a:r>
              <a:rPr lang="en-US" b="1" dirty="0" err="1">
                <a:solidFill>
                  <a:schemeClr val="bg1"/>
                </a:solidFill>
              </a:rPr>
              <a:t>TResult</a:t>
            </a:r>
            <a:r>
              <a:rPr lang="en-US" b="1" dirty="0">
                <a:solidFill>
                  <a:schemeClr val="bg1"/>
                </a:solidFill>
              </a:rPr>
              <a:t>&gt;</a:t>
            </a:r>
            <a:endParaRPr lang="he-IL" dirty="0">
              <a:solidFill>
                <a:schemeClr val="bg1"/>
              </a:solidFill>
            </a:endParaRPr>
          </a:p>
        </p:txBody>
      </p:sp>
      <p:sp>
        <p:nvSpPr>
          <p:cNvPr id="3" name="Content Placeholder 2"/>
          <p:cNvSpPr>
            <a:spLocks noGrp="1"/>
          </p:cNvSpPr>
          <p:nvPr>
            <p:ph idx="1"/>
          </p:nvPr>
        </p:nvSpPr>
        <p:spPr>
          <a:xfrm>
            <a:off x="341745" y="849744"/>
            <a:ext cx="11591637" cy="5708073"/>
          </a:xfrm>
        </p:spPr>
        <p:txBody>
          <a:bodyPr/>
          <a:lstStyle/>
          <a:p>
            <a:pPr marL="0" indent="0">
              <a:buNone/>
            </a:pPr>
            <a:r>
              <a:rPr lang="en-US" dirty="0">
                <a:solidFill>
                  <a:srgbClr val="DF5327"/>
                </a:solidFill>
              </a:rPr>
              <a:t>Task&lt;</a:t>
            </a:r>
            <a:r>
              <a:rPr lang="en-US" dirty="0" err="1">
                <a:solidFill>
                  <a:srgbClr val="DF5327"/>
                </a:solidFill>
              </a:rPr>
              <a:t>TResult</a:t>
            </a:r>
            <a:r>
              <a:rPr lang="en-US" dirty="0">
                <a:solidFill>
                  <a:srgbClr val="DF5327"/>
                </a:solidFill>
              </a:rPr>
              <a:t>&gt;</a:t>
            </a:r>
            <a:endParaRPr lang="he-IL" dirty="0">
              <a:solidFill>
                <a:srgbClr val="DF5327"/>
              </a:solidFill>
            </a:endParaRPr>
          </a:p>
          <a:p>
            <a:pPr>
              <a:lnSpc>
                <a:spcPct val="100000"/>
              </a:lnSpc>
            </a:pPr>
            <a:r>
              <a:rPr lang="he-IL" dirty="0" smtClean="0">
                <a:solidFill>
                  <a:schemeClr val="bg1"/>
                </a:solidFill>
              </a:rPr>
              <a:t>אחת </a:t>
            </a:r>
            <a:r>
              <a:rPr lang="he-IL" dirty="0">
                <a:solidFill>
                  <a:schemeClr val="bg1"/>
                </a:solidFill>
              </a:rPr>
              <a:t>ההעמסות היותר פופולאריות משתמשת </a:t>
            </a:r>
            <a:r>
              <a:rPr lang="he-IL" dirty="0" smtClean="0">
                <a:solidFill>
                  <a:schemeClr val="bg1"/>
                </a:solidFill>
              </a:rPr>
              <a:t>ב-</a:t>
            </a:r>
            <a:r>
              <a:rPr lang="en-US" dirty="0" smtClean="0">
                <a:solidFill>
                  <a:schemeClr val="bg1"/>
                </a:solidFill>
              </a:rPr>
              <a:t>delegate </a:t>
            </a:r>
            <a:r>
              <a:rPr lang="en-US" dirty="0" err="1">
                <a:solidFill>
                  <a:schemeClr val="bg1"/>
                </a:solidFill>
              </a:rPr>
              <a:t>Func</a:t>
            </a:r>
            <a:r>
              <a:rPr lang="en-US" dirty="0">
                <a:solidFill>
                  <a:schemeClr val="bg1"/>
                </a:solidFill>
              </a:rPr>
              <a:t> </a:t>
            </a:r>
            <a:r>
              <a:rPr lang="he-IL" dirty="0" smtClean="0">
                <a:solidFill>
                  <a:schemeClr val="bg1"/>
                </a:solidFill>
              </a:rPr>
              <a:t> במקום </a:t>
            </a:r>
            <a:r>
              <a:rPr lang="he-IL" dirty="0">
                <a:solidFill>
                  <a:schemeClr val="bg1"/>
                </a:solidFill>
              </a:rPr>
              <a:t>ב- </a:t>
            </a:r>
            <a:r>
              <a:rPr lang="en-US" dirty="0">
                <a:solidFill>
                  <a:schemeClr val="bg1"/>
                </a:solidFill>
              </a:rPr>
              <a:t>delegate </a:t>
            </a:r>
            <a:r>
              <a:rPr lang="en-US" dirty="0" smtClean="0">
                <a:solidFill>
                  <a:schemeClr val="bg1"/>
                </a:solidFill>
              </a:rPr>
              <a:t>Action</a:t>
            </a:r>
            <a:r>
              <a:rPr lang="he-IL" dirty="0" smtClean="0">
                <a:solidFill>
                  <a:schemeClr val="bg1"/>
                </a:solidFill>
              </a:rPr>
              <a:t>.</a:t>
            </a:r>
          </a:p>
          <a:p>
            <a:pPr>
              <a:lnSpc>
                <a:spcPct val="100000"/>
              </a:lnSpc>
            </a:pPr>
            <a:r>
              <a:rPr lang="en-US" dirty="0" err="1" smtClean="0">
                <a:solidFill>
                  <a:schemeClr val="bg1"/>
                </a:solidFill>
              </a:rPr>
              <a:t>Func</a:t>
            </a:r>
            <a:r>
              <a:rPr lang="en-US" dirty="0" smtClean="0">
                <a:solidFill>
                  <a:schemeClr val="bg1"/>
                </a:solidFill>
              </a:rPr>
              <a:t> </a:t>
            </a:r>
            <a:r>
              <a:rPr lang="he-IL" dirty="0" smtClean="0">
                <a:solidFill>
                  <a:schemeClr val="bg1"/>
                </a:solidFill>
              </a:rPr>
              <a:t> יכולה </a:t>
            </a:r>
            <a:r>
              <a:rPr lang="he-IL" dirty="0">
                <a:solidFill>
                  <a:schemeClr val="bg1"/>
                </a:solidFill>
              </a:rPr>
              <a:t>לקבל פרמטרים ולא פחות חשוב מכך יכולה להחזיר את תוצאת החישוב.</a:t>
            </a:r>
          </a:p>
          <a:p>
            <a:pPr>
              <a:lnSpc>
                <a:spcPct val="100000"/>
              </a:lnSpc>
            </a:pPr>
            <a:r>
              <a:rPr lang="he-IL" dirty="0">
                <a:solidFill>
                  <a:schemeClr val="bg1"/>
                </a:solidFill>
              </a:rPr>
              <a:t>המחלקה </a:t>
            </a:r>
            <a:r>
              <a:rPr lang="en-US" dirty="0" smtClean="0">
                <a:solidFill>
                  <a:schemeClr val="bg1"/>
                </a:solidFill>
              </a:rPr>
              <a:t>Task&lt;</a:t>
            </a:r>
            <a:r>
              <a:rPr lang="en-US" dirty="0" err="1" smtClean="0">
                <a:solidFill>
                  <a:schemeClr val="bg1"/>
                </a:solidFill>
              </a:rPr>
              <a:t>TResult</a:t>
            </a:r>
            <a:r>
              <a:rPr lang="en-US" dirty="0" smtClean="0">
                <a:solidFill>
                  <a:schemeClr val="bg1"/>
                </a:solidFill>
              </a:rPr>
              <a:t>&gt;</a:t>
            </a:r>
            <a:r>
              <a:rPr lang="he-IL" dirty="0" smtClean="0">
                <a:solidFill>
                  <a:schemeClr val="bg1"/>
                </a:solidFill>
              </a:rPr>
              <a:t> יורשת </a:t>
            </a:r>
            <a:r>
              <a:rPr lang="he-IL" dirty="0">
                <a:solidFill>
                  <a:schemeClr val="bg1"/>
                </a:solidFill>
              </a:rPr>
              <a:t>את המחלקה </a:t>
            </a:r>
            <a:r>
              <a:rPr lang="en-US" dirty="0" smtClean="0">
                <a:solidFill>
                  <a:schemeClr val="bg1"/>
                </a:solidFill>
              </a:rPr>
              <a:t>Task</a:t>
            </a:r>
            <a:r>
              <a:rPr lang="he-IL" dirty="0" smtClean="0">
                <a:solidFill>
                  <a:schemeClr val="bg1"/>
                </a:solidFill>
              </a:rPr>
              <a:t>.</a:t>
            </a:r>
            <a:endParaRPr lang="en-US" dirty="0">
              <a:solidFill>
                <a:schemeClr val="bg1"/>
              </a:solidFill>
            </a:endParaRPr>
          </a:p>
          <a:p>
            <a:pPr marL="0" indent="0">
              <a:lnSpc>
                <a:spcPct val="100000"/>
              </a:lnSpc>
              <a:buNone/>
            </a:pPr>
            <a:endParaRPr lang="he-IL" dirty="0" smtClean="0">
              <a:solidFill>
                <a:schemeClr val="bg1"/>
              </a:solidFill>
            </a:endParaRPr>
          </a:p>
          <a:p>
            <a:pPr marL="0" indent="0">
              <a:lnSpc>
                <a:spcPct val="100000"/>
              </a:lnSpc>
              <a:buNone/>
            </a:pPr>
            <a:endParaRPr lang="he-IL" dirty="0">
              <a:solidFill>
                <a:schemeClr val="bg1"/>
              </a:solidFill>
            </a:endParaRPr>
          </a:p>
          <a:p>
            <a:pPr marL="0" indent="0">
              <a:lnSpc>
                <a:spcPct val="100000"/>
              </a:lnSpc>
              <a:buNone/>
            </a:pPr>
            <a:r>
              <a:rPr lang="he-IL" dirty="0" smtClean="0">
                <a:solidFill>
                  <a:schemeClr val="bg1"/>
                </a:solidFill>
              </a:rPr>
              <a:t>חתימה</a:t>
            </a:r>
            <a:r>
              <a:rPr lang="he-IL" dirty="0">
                <a:solidFill>
                  <a:schemeClr val="bg1"/>
                </a:solidFill>
              </a:rPr>
              <a:t>:</a:t>
            </a:r>
          </a:p>
          <a:p>
            <a:pPr marL="0" indent="0" algn="ctr">
              <a:lnSpc>
                <a:spcPct val="100000"/>
              </a:lnSpc>
              <a:buNone/>
            </a:pPr>
            <a:r>
              <a:rPr lang="en-US" sz="2500" b="1" dirty="0">
                <a:solidFill>
                  <a:schemeClr val="bg1"/>
                </a:solidFill>
              </a:rPr>
              <a:t>public static Task&lt;</a:t>
            </a:r>
            <a:r>
              <a:rPr lang="en-US" sz="2500" b="1" dirty="0" err="1">
                <a:solidFill>
                  <a:schemeClr val="bg1"/>
                </a:solidFill>
              </a:rPr>
              <a:t>TResult</a:t>
            </a:r>
            <a:r>
              <a:rPr lang="en-US" sz="2500" b="1" dirty="0">
                <a:solidFill>
                  <a:schemeClr val="bg1"/>
                </a:solidFill>
              </a:rPr>
              <a:t>&gt; Run&lt;</a:t>
            </a:r>
            <a:r>
              <a:rPr lang="en-US" sz="2500" b="1" dirty="0" err="1">
                <a:solidFill>
                  <a:schemeClr val="bg1"/>
                </a:solidFill>
              </a:rPr>
              <a:t>TResult</a:t>
            </a:r>
            <a:r>
              <a:rPr lang="en-US" sz="2500" b="1" dirty="0">
                <a:solidFill>
                  <a:schemeClr val="bg1"/>
                </a:solidFill>
              </a:rPr>
              <a:t>&gt;(</a:t>
            </a:r>
            <a:r>
              <a:rPr lang="en-US" sz="2500" b="1" dirty="0" err="1">
                <a:solidFill>
                  <a:schemeClr val="bg1"/>
                </a:solidFill>
              </a:rPr>
              <a:t>Func</a:t>
            </a:r>
            <a:r>
              <a:rPr lang="en-US" sz="2500" b="1" dirty="0">
                <a:solidFill>
                  <a:schemeClr val="bg1"/>
                </a:solidFill>
              </a:rPr>
              <a:t>&lt;</a:t>
            </a:r>
            <a:r>
              <a:rPr lang="en-US" sz="2500" b="1" dirty="0" err="1">
                <a:solidFill>
                  <a:schemeClr val="bg1"/>
                </a:solidFill>
              </a:rPr>
              <a:t>TResult</a:t>
            </a:r>
            <a:r>
              <a:rPr lang="en-US" sz="2500" b="1" dirty="0">
                <a:solidFill>
                  <a:schemeClr val="bg1"/>
                </a:solidFill>
              </a:rPr>
              <a:t>&gt; function)</a:t>
            </a:r>
          </a:p>
          <a:p>
            <a:pPr marL="0" indent="0">
              <a:buNone/>
            </a:pPr>
            <a:endParaRPr lang="he-IL" dirty="0">
              <a:solidFill>
                <a:schemeClr val="bg1"/>
              </a:solidFill>
            </a:endParaRP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341745" y="3011055"/>
            <a:ext cx="1921164" cy="2355272"/>
          </a:xfrm>
          <a:prstGeom prst="rect">
            <a:avLst/>
          </a:prstGeom>
        </p:spPr>
      </p:pic>
    </p:spTree>
    <p:extLst>
      <p:ext uri="{BB962C8B-B14F-4D97-AF65-F5344CB8AC3E}">
        <p14:creationId xmlns:p14="http://schemas.microsoft.com/office/powerpoint/2010/main" val="29895084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927966"/>
          </a:xfrm>
        </p:spPr>
        <p:txBody>
          <a:bodyPr/>
          <a:lstStyle/>
          <a:p>
            <a:r>
              <a:rPr lang="he-IL" b="1" dirty="0">
                <a:solidFill>
                  <a:schemeClr val="bg1"/>
                </a:solidFill>
              </a:rPr>
              <a:t>המחלקה </a:t>
            </a:r>
            <a:r>
              <a:rPr lang="en-US" b="1" dirty="0">
                <a:solidFill>
                  <a:schemeClr val="bg1"/>
                </a:solidFill>
              </a:rPr>
              <a:t>Task&lt;</a:t>
            </a:r>
            <a:r>
              <a:rPr lang="en-US" b="1" dirty="0" err="1">
                <a:solidFill>
                  <a:schemeClr val="bg1"/>
                </a:solidFill>
              </a:rPr>
              <a:t>TResult</a:t>
            </a:r>
            <a:r>
              <a:rPr lang="en-US" b="1" dirty="0">
                <a:solidFill>
                  <a:schemeClr val="bg1"/>
                </a:solidFill>
              </a:rPr>
              <a:t>&gt;</a:t>
            </a:r>
            <a:endParaRPr lang="he-IL" dirty="0">
              <a:solidFill>
                <a:schemeClr val="bg1"/>
              </a:solidFill>
            </a:endParaRPr>
          </a:p>
        </p:txBody>
      </p:sp>
      <p:sp>
        <p:nvSpPr>
          <p:cNvPr id="3" name="Content Placeholder 2"/>
          <p:cNvSpPr>
            <a:spLocks noGrp="1"/>
          </p:cNvSpPr>
          <p:nvPr>
            <p:ph idx="1"/>
          </p:nvPr>
        </p:nvSpPr>
        <p:spPr>
          <a:xfrm>
            <a:off x="1558637" y="849744"/>
            <a:ext cx="10515600" cy="5708073"/>
          </a:xfrm>
        </p:spPr>
        <p:txBody>
          <a:bodyPr>
            <a:normAutofit/>
          </a:bodyPr>
          <a:lstStyle/>
          <a:p>
            <a:pPr marL="0" indent="0">
              <a:buNone/>
            </a:pPr>
            <a:r>
              <a:rPr lang="en-US" sz="2400" dirty="0">
                <a:solidFill>
                  <a:srgbClr val="DF5327"/>
                </a:solidFill>
              </a:rPr>
              <a:t>Task&lt;</a:t>
            </a:r>
            <a:r>
              <a:rPr lang="en-US" sz="2400" dirty="0" err="1">
                <a:solidFill>
                  <a:srgbClr val="DF5327"/>
                </a:solidFill>
              </a:rPr>
              <a:t>TResult</a:t>
            </a:r>
            <a:r>
              <a:rPr lang="en-US" sz="2400" dirty="0">
                <a:solidFill>
                  <a:srgbClr val="DF5327"/>
                </a:solidFill>
              </a:rPr>
              <a:t>&gt;</a:t>
            </a:r>
            <a:endParaRPr lang="he-IL" sz="2400" dirty="0" smtClean="0">
              <a:solidFill>
                <a:schemeClr val="bg1"/>
              </a:solidFill>
            </a:endParaRPr>
          </a:p>
          <a:p>
            <a:r>
              <a:rPr lang="he-IL" sz="2400" dirty="0">
                <a:solidFill>
                  <a:schemeClr val="bg1"/>
                </a:solidFill>
              </a:rPr>
              <a:t>המתודה </a:t>
            </a:r>
            <a:r>
              <a:rPr lang="en-US" sz="2400" dirty="0" err="1">
                <a:solidFill>
                  <a:schemeClr val="bg1"/>
                </a:solidFill>
              </a:rPr>
              <a:t>Task.Run</a:t>
            </a:r>
            <a:r>
              <a:rPr lang="en-US" sz="2400" dirty="0" smtClean="0">
                <a:solidFill>
                  <a:schemeClr val="bg1"/>
                </a:solidFill>
              </a:rPr>
              <a:t>(…)</a:t>
            </a:r>
            <a:r>
              <a:rPr lang="he-IL" sz="2400" dirty="0" smtClean="0">
                <a:solidFill>
                  <a:schemeClr val="bg1"/>
                </a:solidFill>
              </a:rPr>
              <a:t> אינה </a:t>
            </a:r>
            <a:r>
              <a:rPr lang="he-IL" sz="2400" dirty="0">
                <a:solidFill>
                  <a:schemeClr val="bg1"/>
                </a:solidFill>
              </a:rPr>
              <a:t>מקבלת פרמטרים אולם מחזירה את תוצאת החישוב</a:t>
            </a:r>
            <a:r>
              <a:rPr lang="he-IL" sz="2400" dirty="0" smtClean="0">
                <a:solidFill>
                  <a:schemeClr val="bg1"/>
                </a:solidFill>
              </a:rPr>
              <a:t>.</a:t>
            </a:r>
          </a:p>
          <a:p>
            <a:r>
              <a:rPr lang="he-IL" sz="2400" dirty="0" smtClean="0">
                <a:solidFill>
                  <a:schemeClr val="bg1"/>
                </a:solidFill>
              </a:rPr>
              <a:t>את </a:t>
            </a:r>
            <a:r>
              <a:rPr lang="he-IL" sz="2400" dirty="0">
                <a:solidFill>
                  <a:schemeClr val="bg1"/>
                </a:solidFill>
              </a:rPr>
              <a:t>תוצאת החישוב נקבל במאפיין </a:t>
            </a:r>
            <a:r>
              <a:rPr lang="en-US" sz="2400" dirty="0">
                <a:solidFill>
                  <a:schemeClr val="bg1"/>
                </a:solidFill>
              </a:rPr>
              <a:t>Task&lt;</a:t>
            </a:r>
            <a:r>
              <a:rPr lang="en-US" sz="2400" dirty="0" err="1">
                <a:solidFill>
                  <a:schemeClr val="bg1"/>
                </a:solidFill>
              </a:rPr>
              <a:t>TResult</a:t>
            </a:r>
            <a:r>
              <a:rPr lang="en-US" sz="2400" dirty="0" smtClean="0">
                <a:solidFill>
                  <a:schemeClr val="bg1"/>
                </a:solidFill>
              </a:rPr>
              <a:t>&gt; Result</a:t>
            </a:r>
            <a:r>
              <a:rPr lang="he-IL" sz="2400" dirty="0" smtClean="0">
                <a:solidFill>
                  <a:schemeClr val="bg1"/>
                </a:solidFill>
              </a:rPr>
              <a:t>.</a:t>
            </a:r>
            <a:endParaRPr lang="en-US" sz="2400" dirty="0">
              <a:solidFill>
                <a:schemeClr val="bg1"/>
              </a:solidFill>
            </a:endParaRPr>
          </a:p>
          <a:p>
            <a:r>
              <a:rPr lang="he-IL" sz="2400" dirty="0">
                <a:solidFill>
                  <a:schemeClr val="bg1"/>
                </a:solidFill>
              </a:rPr>
              <a:t>במקרה זה, הפעלנו את </a:t>
            </a:r>
            <a:r>
              <a:rPr lang="he-IL" sz="2400" dirty="0" smtClean="0">
                <a:solidFill>
                  <a:schemeClr val="bg1"/>
                </a:solidFill>
              </a:rPr>
              <a:t>המתודה</a:t>
            </a:r>
            <a:r>
              <a:rPr lang="en-US" sz="2400" dirty="0" smtClean="0">
                <a:solidFill>
                  <a:schemeClr val="bg1"/>
                </a:solidFill>
              </a:rPr>
              <a:t>Run </a:t>
            </a:r>
            <a:r>
              <a:rPr lang="he-IL" sz="2400" dirty="0" smtClean="0">
                <a:solidFill>
                  <a:schemeClr val="bg1"/>
                </a:solidFill>
              </a:rPr>
              <a:t> אשר </a:t>
            </a:r>
            <a:r>
              <a:rPr lang="he-IL" sz="2400" dirty="0">
                <a:solidFill>
                  <a:schemeClr val="bg1"/>
                </a:solidFill>
              </a:rPr>
              <a:t>מקבלת את </a:t>
            </a:r>
            <a:r>
              <a:rPr lang="en-US" sz="2400" dirty="0">
                <a:solidFill>
                  <a:schemeClr val="bg1"/>
                </a:solidFill>
              </a:rPr>
              <a:t>delegate </a:t>
            </a:r>
            <a:r>
              <a:rPr lang="en-US" sz="2400" dirty="0" err="1" smtClean="0">
                <a:solidFill>
                  <a:schemeClr val="bg1"/>
                </a:solidFill>
              </a:rPr>
              <a:t>Func</a:t>
            </a:r>
            <a:r>
              <a:rPr lang="he-IL" sz="2400" dirty="0" smtClean="0">
                <a:solidFill>
                  <a:schemeClr val="bg1"/>
                </a:solidFill>
              </a:rPr>
              <a:t>:</a:t>
            </a:r>
            <a:endParaRPr lang="en-US" sz="2400" dirty="0">
              <a:solidFill>
                <a:schemeClr val="bg1"/>
              </a:solidFill>
            </a:endParaRPr>
          </a:p>
          <a:p>
            <a:pPr marL="0" indent="0" algn="ctr">
              <a:buNone/>
            </a:pPr>
            <a:r>
              <a:rPr lang="en-US" sz="2400" b="1" dirty="0">
                <a:solidFill>
                  <a:schemeClr val="bg1"/>
                </a:solidFill>
              </a:rPr>
              <a:t>public delegate </a:t>
            </a:r>
            <a:r>
              <a:rPr lang="en-US" sz="2400" b="1" dirty="0" err="1">
                <a:solidFill>
                  <a:schemeClr val="bg1"/>
                </a:solidFill>
              </a:rPr>
              <a:t>TResult</a:t>
            </a:r>
            <a:r>
              <a:rPr lang="en-US" sz="2400" b="1" dirty="0">
                <a:solidFill>
                  <a:schemeClr val="bg1"/>
                </a:solidFill>
              </a:rPr>
              <a:t> </a:t>
            </a:r>
            <a:r>
              <a:rPr lang="en-US" sz="2400" b="1" dirty="0" err="1">
                <a:solidFill>
                  <a:schemeClr val="bg1"/>
                </a:solidFill>
              </a:rPr>
              <a:t>Func</a:t>
            </a:r>
            <a:r>
              <a:rPr lang="en-US" sz="2400" b="1" dirty="0">
                <a:solidFill>
                  <a:schemeClr val="bg1"/>
                </a:solidFill>
              </a:rPr>
              <a:t>&lt;out </a:t>
            </a:r>
            <a:r>
              <a:rPr lang="en-US" sz="2400" b="1" dirty="0" err="1">
                <a:solidFill>
                  <a:schemeClr val="bg1"/>
                </a:solidFill>
              </a:rPr>
              <a:t>TResult</a:t>
            </a:r>
            <a:r>
              <a:rPr lang="en-US" sz="2400" b="1" dirty="0">
                <a:solidFill>
                  <a:schemeClr val="bg1"/>
                </a:solidFill>
              </a:rPr>
              <a:t>&gt;()</a:t>
            </a:r>
          </a:p>
          <a:p>
            <a:r>
              <a:rPr lang="he-IL" sz="2400" dirty="0">
                <a:solidFill>
                  <a:schemeClr val="bg1"/>
                </a:solidFill>
              </a:rPr>
              <a:t>המשך ביצוע המתודה </a:t>
            </a:r>
            <a:r>
              <a:rPr lang="he-IL" sz="2400" b="1" dirty="0">
                <a:solidFill>
                  <a:schemeClr val="bg1"/>
                </a:solidFill>
              </a:rPr>
              <a:t>יושהה</a:t>
            </a:r>
            <a:r>
              <a:rPr lang="he-IL" sz="2400" dirty="0">
                <a:solidFill>
                  <a:schemeClr val="bg1"/>
                </a:solidFill>
              </a:rPr>
              <a:t> עד שהמאפיין יוכל להחזיר ערך.</a:t>
            </a:r>
          </a:p>
          <a:p>
            <a:endParaRPr lang="he-IL" sz="2400" dirty="0">
              <a:solidFill>
                <a:schemeClr val="bg1"/>
              </a:solidFill>
            </a:endParaRPr>
          </a:p>
          <a:p>
            <a:endParaRPr lang="he-IL" sz="2400" dirty="0">
              <a:solidFill>
                <a:schemeClr val="bg1"/>
              </a:solidFill>
            </a:endParaRPr>
          </a:p>
        </p:txBody>
      </p:sp>
      <p:sp>
        <p:nvSpPr>
          <p:cNvPr id="6" name="TextBox 5"/>
          <p:cNvSpPr txBox="1"/>
          <p:nvPr/>
        </p:nvSpPr>
        <p:spPr>
          <a:xfrm>
            <a:off x="6510746" y="6373151"/>
            <a:ext cx="3871783" cy="369332"/>
          </a:xfrm>
          <a:prstGeom prst="rect">
            <a:avLst/>
          </a:prstGeom>
          <a:noFill/>
        </p:spPr>
        <p:txBody>
          <a:bodyPr wrap="square" rtlCol="1">
            <a:spAutoFit/>
          </a:bodyPr>
          <a:lstStyle/>
          <a:p>
            <a:pPr algn="r" rtl="1"/>
            <a:r>
              <a:rPr lang="he-IL" dirty="0" smtClean="0">
                <a:solidFill>
                  <a:schemeClr val="bg1"/>
                </a:solidFill>
              </a:rPr>
              <a:t>דוגמת קוד: </a:t>
            </a:r>
            <a:r>
              <a:rPr lang="en-US" dirty="0">
                <a:solidFill>
                  <a:schemeClr val="bg1"/>
                </a:solidFill>
              </a:rPr>
              <a:t>AwaitableTaskTResult01</a:t>
            </a:r>
            <a:endParaRPr lang="he-IL" dirty="0">
              <a:solidFill>
                <a:schemeClr val="bg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055770394"/>
              </p:ext>
            </p:extLst>
          </p:nvPr>
        </p:nvGraphicFramePr>
        <p:xfrm>
          <a:off x="136742" y="3418377"/>
          <a:ext cx="7124436" cy="3139440"/>
        </p:xfrm>
        <a:graphic>
          <a:graphicData uri="http://schemas.openxmlformats.org/drawingml/2006/table">
            <a:tbl>
              <a:tblPr rtl="1" firstRow="1" bandRow="1">
                <a:tableStyleId>{2D5ABB26-0587-4C30-8999-92F81FD0307C}</a:tableStyleId>
              </a:tblPr>
              <a:tblGrid>
                <a:gridCol w="7124436">
                  <a:extLst>
                    <a:ext uri="{9D8B030D-6E8A-4147-A177-3AD203B41FA5}">
                      <a16:colId xmlns:a16="http://schemas.microsoft.com/office/drawing/2014/main" val="20000"/>
                    </a:ext>
                  </a:extLst>
                </a:gridCol>
              </a:tblGrid>
              <a:tr h="1696994">
                <a:tc>
                  <a:txBody>
                    <a:bodyPr/>
                    <a:lstStyle/>
                    <a:p>
                      <a:pPr algn="l" rtl="0"/>
                      <a:r>
                        <a:rPr lang="en-US" sz="2000" dirty="0" smtClean="0">
                          <a:solidFill>
                            <a:schemeClr val="bg1">
                              <a:lumMod val="65000"/>
                            </a:schemeClr>
                          </a:solidFill>
                        </a:rPr>
                        <a:t>class Program</a:t>
                      </a:r>
                    </a:p>
                    <a:p>
                      <a:pPr algn="l" rtl="0"/>
                      <a:r>
                        <a:rPr lang="en-US" sz="2000" dirty="0" smtClean="0">
                          <a:solidFill>
                            <a:schemeClr val="bg1">
                              <a:lumMod val="65000"/>
                            </a:schemeClr>
                          </a:solidFill>
                        </a:rPr>
                        <a:t>{</a:t>
                      </a:r>
                    </a:p>
                    <a:p>
                      <a:pPr algn="l" rtl="0"/>
                      <a:r>
                        <a:rPr lang="en-US" sz="2000" dirty="0" smtClean="0">
                          <a:solidFill>
                            <a:schemeClr val="bg1">
                              <a:lumMod val="65000"/>
                            </a:schemeClr>
                          </a:solidFill>
                        </a:rPr>
                        <a:t>    private static Random </a:t>
                      </a:r>
                      <a:r>
                        <a:rPr lang="en-US" sz="2000" dirty="0" err="1" smtClean="0">
                          <a:solidFill>
                            <a:schemeClr val="bg1">
                              <a:lumMod val="65000"/>
                            </a:schemeClr>
                          </a:solidFill>
                        </a:rPr>
                        <a:t>rnd</a:t>
                      </a:r>
                      <a:r>
                        <a:rPr lang="en-US" sz="2000" dirty="0" smtClean="0">
                          <a:solidFill>
                            <a:schemeClr val="bg1">
                              <a:lumMod val="65000"/>
                            </a:schemeClr>
                          </a:solidFill>
                        </a:rPr>
                        <a:t> = new Random();</a:t>
                      </a:r>
                    </a:p>
                    <a:p>
                      <a:pPr algn="l" rtl="0"/>
                      <a:r>
                        <a:rPr lang="en-US" sz="2000" dirty="0" smtClean="0">
                          <a:solidFill>
                            <a:schemeClr val="bg1">
                              <a:lumMod val="65000"/>
                            </a:schemeClr>
                          </a:solidFill>
                        </a:rPr>
                        <a:t>    static void Main(string[] </a:t>
                      </a:r>
                      <a:r>
                        <a:rPr lang="en-US" sz="2000" dirty="0" err="1" smtClean="0">
                          <a:solidFill>
                            <a:schemeClr val="bg1">
                              <a:lumMod val="65000"/>
                            </a:schemeClr>
                          </a:solidFill>
                        </a:rPr>
                        <a:t>args</a:t>
                      </a:r>
                      <a:r>
                        <a:rPr lang="en-US" sz="2000" dirty="0" smtClean="0">
                          <a:solidFill>
                            <a:schemeClr val="bg1">
                              <a:lumMod val="65000"/>
                            </a:schemeClr>
                          </a:solidFill>
                        </a:rPr>
                        <a:t>)</a:t>
                      </a:r>
                    </a:p>
                    <a:p>
                      <a:pPr algn="l" rtl="0"/>
                      <a:r>
                        <a:rPr lang="en-US" sz="2000" dirty="0" smtClean="0">
                          <a:solidFill>
                            <a:schemeClr val="bg1">
                              <a:lumMod val="65000"/>
                            </a:schemeClr>
                          </a:solidFill>
                        </a:rPr>
                        <a:t>    {</a:t>
                      </a:r>
                    </a:p>
                    <a:p>
                      <a:pPr algn="l" rtl="0"/>
                      <a:r>
                        <a:rPr lang="en-US" sz="2000" dirty="0" smtClean="0">
                          <a:solidFill>
                            <a:schemeClr val="bg1"/>
                          </a:solidFill>
                        </a:rPr>
                        <a:t>        </a:t>
                      </a:r>
                      <a:r>
                        <a:rPr lang="en-US" sz="2000" b="1" dirty="0" smtClean="0">
                          <a:solidFill>
                            <a:schemeClr val="bg1"/>
                          </a:solidFill>
                        </a:rPr>
                        <a:t>Task&lt;</a:t>
                      </a:r>
                      <a:r>
                        <a:rPr lang="en-US" sz="2000" b="1" dirty="0" err="1" smtClean="0">
                          <a:solidFill>
                            <a:schemeClr val="bg1"/>
                          </a:solidFill>
                        </a:rPr>
                        <a:t>int</a:t>
                      </a:r>
                      <a:r>
                        <a:rPr lang="en-US" sz="2000" b="1" dirty="0" smtClean="0">
                          <a:solidFill>
                            <a:schemeClr val="bg1"/>
                          </a:solidFill>
                        </a:rPr>
                        <a:t>&gt; result = </a:t>
                      </a:r>
                      <a:r>
                        <a:rPr lang="en-US" sz="2000" b="1" dirty="0" err="1" smtClean="0">
                          <a:solidFill>
                            <a:schemeClr val="bg1"/>
                          </a:solidFill>
                        </a:rPr>
                        <a:t>Task.Run</a:t>
                      </a:r>
                      <a:r>
                        <a:rPr lang="en-US" sz="2000" b="1" dirty="0" smtClean="0">
                          <a:solidFill>
                            <a:schemeClr val="bg1"/>
                          </a:solidFill>
                        </a:rPr>
                        <a:t>(() =&gt; { return </a:t>
                      </a:r>
                      <a:r>
                        <a:rPr lang="en-US" sz="2000" b="1" dirty="0" err="1" smtClean="0">
                          <a:solidFill>
                            <a:schemeClr val="bg1"/>
                          </a:solidFill>
                        </a:rPr>
                        <a:t>rnd.Next</a:t>
                      </a:r>
                      <a:r>
                        <a:rPr lang="en-US" sz="2000" b="1" dirty="0" smtClean="0">
                          <a:solidFill>
                            <a:schemeClr val="bg1"/>
                          </a:solidFill>
                        </a:rPr>
                        <a:t>(1, 100); });</a:t>
                      </a:r>
                    </a:p>
                    <a:p>
                      <a:pPr algn="l" rtl="0"/>
                      <a:r>
                        <a:rPr lang="en-US" sz="2000" dirty="0" smtClean="0">
                          <a:solidFill>
                            <a:schemeClr val="bg1"/>
                          </a:solidFill>
                        </a:rPr>
                        <a:t>        </a:t>
                      </a:r>
                      <a:r>
                        <a:rPr lang="en-US" sz="2000" dirty="0" err="1" smtClean="0">
                          <a:solidFill>
                            <a:schemeClr val="bg1">
                              <a:lumMod val="65000"/>
                            </a:schemeClr>
                          </a:solidFill>
                        </a:rPr>
                        <a:t>Console.WriteLine</a:t>
                      </a:r>
                      <a:r>
                        <a:rPr lang="en-US" sz="2000" dirty="0" smtClean="0">
                          <a:solidFill>
                            <a:schemeClr val="bg1">
                              <a:lumMod val="65000"/>
                            </a:schemeClr>
                          </a:solidFill>
                        </a:rPr>
                        <a:t>(</a:t>
                      </a:r>
                      <a:r>
                        <a:rPr lang="en-US" sz="2000" dirty="0" err="1" smtClean="0">
                          <a:solidFill>
                            <a:schemeClr val="bg1">
                              <a:lumMod val="65000"/>
                            </a:schemeClr>
                          </a:solidFill>
                        </a:rPr>
                        <a:t>result.Result</a:t>
                      </a:r>
                      <a:r>
                        <a:rPr lang="en-US" sz="2000" dirty="0" smtClean="0">
                          <a:solidFill>
                            <a:schemeClr val="bg1">
                              <a:lumMod val="65000"/>
                            </a:schemeClr>
                          </a:solidFill>
                        </a:rPr>
                        <a:t>);</a:t>
                      </a:r>
                    </a:p>
                    <a:p>
                      <a:pPr algn="l" rtl="0"/>
                      <a:r>
                        <a:rPr lang="en-US" sz="2000" dirty="0" smtClean="0">
                          <a:solidFill>
                            <a:schemeClr val="bg1">
                              <a:lumMod val="65000"/>
                            </a:schemeClr>
                          </a:solidFill>
                        </a:rPr>
                        <a:t>        </a:t>
                      </a:r>
                      <a:r>
                        <a:rPr lang="en-US" sz="2000" dirty="0" err="1" smtClean="0">
                          <a:solidFill>
                            <a:schemeClr val="bg1">
                              <a:lumMod val="65000"/>
                            </a:schemeClr>
                          </a:solidFill>
                        </a:rPr>
                        <a:t>Console.ReadLine</a:t>
                      </a:r>
                      <a:r>
                        <a:rPr lang="en-US" sz="2000" dirty="0" smtClean="0">
                          <a:solidFill>
                            <a:schemeClr val="bg1">
                              <a:lumMod val="65000"/>
                            </a:schemeClr>
                          </a:solidFill>
                        </a:rPr>
                        <a:t>();</a:t>
                      </a:r>
                    </a:p>
                    <a:p>
                      <a:pPr algn="l" rtl="0"/>
                      <a:r>
                        <a:rPr lang="en-US" sz="2000" dirty="0" smtClean="0">
                          <a:solidFill>
                            <a:schemeClr val="bg1">
                              <a:lumMod val="65000"/>
                            </a:schemeClr>
                          </a:solidFill>
                        </a:rPr>
                        <a:t>    }</a:t>
                      </a:r>
                    </a:p>
                    <a:p>
                      <a:pPr algn="l" rtl="0"/>
                      <a:r>
                        <a:rPr lang="en-US" sz="2000" dirty="0" smtClean="0">
                          <a:solidFill>
                            <a:schemeClr val="bg1">
                              <a:lumMod val="65000"/>
                            </a:schemeClr>
                          </a:solidFill>
                        </a:rPr>
                        <a:t>}</a:t>
                      </a: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6801743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927966"/>
          </a:xfrm>
        </p:spPr>
        <p:txBody>
          <a:bodyPr/>
          <a:lstStyle/>
          <a:p>
            <a:r>
              <a:rPr lang="he-IL" b="1" dirty="0">
                <a:solidFill>
                  <a:schemeClr val="bg1"/>
                </a:solidFill>
              </a:rPr>
              <a:t>המחלקה </a:t>
            </a:r>
            <a:r>
              <a:rPr lang="en-US" b="1" dirty="0">
                <a:solidFill>
                  <a:schemeClr val="bg1"/>
                </a:solidFill>
              </a:rPr>
              <a:t>Task&lt;</a:t>
            </a:r>
            <a:r>
              <a:rPr lang="en-US" b="1" dirty="0" err="1">
                <a:solidFill>
                  <a:schemeClr val="bg1"/>
                </a:solidFill>
              </a:rPr>
              <a:t>TResult</a:t>
            </a:r>
            <a:r>
              <a:rPr lang="en-US" b="1" dirty="0">
                <a:solidFill>
                  <a:schemeClr val="bg1"/>
                </a:solidFill>
              </a:rPr>
              <a:t>&gt;</a:t>
            </a:r>
            <a:endParaRPr lang="he-IL" dirty="0">
              <a:solidFill>
                <a:schemeClr val="bg1"/>
              </a:solidFill>
            </a:endParaRPr>
          </a:p>
        </p:txBody>
      </p:sp>
      <p:sp>
        <p:nvSpPr>
          <p:cNvPr id="3" name="Content Placeholder 2"/>
          <p:cNvSpPr>
            <a:spLocks noGrp="1"/>
          </p:cNvSpPr>
          <p:nvPr>
            <p:ph idx="1"/>
          </p:nvPr>
        </p:nvSpPr>
        <p:spPr>
          <a:xfrm>
            <a:off x="6079836" y="927966"/>
            <a:ext cx="6015182" cy="5708073"/>
          </a:xfrm>
        </p:spPr>
        <p:txBody>
          <a:bodyPr/>
          <a:lstStyle/>
          <a:p>
            <a:pPr marL="0" indent="0">
              <a:buNone/>
            </a:pPr>
            <a:r>
              <a:rPr lang="en-US" dirty="0">
                <a:solidFill>
                  <a:srgbClr val="DF5327"/>
                </a:solidFill>
              </a:rPr>
              <a:t>Task&lt;</a:t>
            </a:r>
            <a:r>
              <a:rPr lang="en-US" dirty="0" err="1">
                <a:solidFill>
                  <a:srgbClr val="DF5327"/>
                </a:solidFill>
              </a:rPr>
              <a:t>TResult</a:t>
            </a:r>
            <a:r>
              <a:rPr lang="en-US" dirty="0">
                <a:solidFill>
                  <a:srgbClr val="DF5327"/>
                </a:solidFill>
              </a:rPr>
              <a:t>&gt; </a:t>
            </a:r>
            <a:endParaRPr lang="he-IL" dirty="0" smtClean="0">
              <a:solidFill>
                <a:srgbClr val="DF5327"/>
              </a:solidFill>
            </a:endParaRPr>
          </a:p>
          <a:p>
            <a:pPr>
              <a:lnSpc>
                <a:spcPct val="100000"/>
              </a:lnSpc>
            </a:pPr>
            <a:r>
              <a:rPr lang="he-IL" dirty="0">
                <a:solidFill>
                  <a:schemeClr val="bg1"/>
                </a:solidFill>
              </a:rPr>
              <a:t>הדוגמה הבאה תמחיש את ההשהיה בצורה ברורה.</a:t>
            </a:r>
          </a:p>
          <a:p>
            <a:pPr>
              <a:lnSpc>
                <a:spcPct val="100000"/>
              </a:lnSpc>
            </a:pPr>
            <a:r>
              <a:rPr lang="he-IL" dirty="0">
                <a:solidFill>
                  <a:schemeClr val="bg1"/>
                </a:solidFill>
              </a:rPr>
              <a:t>המתודה </a:t>
            </a:r>
            <a:r>
              <a:rPr lang="en-US" dirty="0" err="1" smtClean="0">
                <a:solidFill>
                  <a:schemeClr val="bg1"/>
                </a:solidFill>
              </a:rPr>
              <a:t>CalcPrimeNumbers</a:t>
            </a:r>
            <a:r>
              <a:rPr lang="he-IL" dirty="0" smtClean="0">
                <a:solidFill>
                  <a:schemeClr val="bg1"/>
                </a:solidFill>
              </a:rPr>
              <a:t> מחשבת </a:t>
            </a:r>
            <a:r>
              <a:rPr lang="he-IL" dirty="0">
                <a:solidFill>
                  <a:schemeClr val="bg1"/>
                </a:solidFill>
              </a:rPr>
              <a:t>את מספר המספרים </a:t>
            </a:r>
            <a:br>
              <a:rPr lang="he-IL" dirty="0">
                <a:solidFill>
                  <a:schemeClr val="bg1"/>
                </a:solidFill>
              </a:rPr>
            </a:br>
            <a:r>
              <a:rPr lang="he-IL" dirty="0">
                <a:solidFill>
                  <a:schemeClr val="bg1"/>
                </a:solidFill>
              </a:rPr>
              <a:t>הראשוניים בטווח שבין 0 למספר שנשלח כפרמטר </a:t>
            </a:r>
            <a:br>
              <a:rPr lang="he-IL" dirty="0">
                <a:solidFill>
                  <a:schemeClr val="bg1"/>
                </a:solidFill>
              </a:rPr>
            </a:br>
            <a:r>
              <a:rPr lang="he-IL" dirty="0">
                <a:solidFill>
                  <a:schemeClr val="bg1"/>
                </a:solidFill>
              </a:rPr>
              <a:t>(הקוד המלא מופיע בדוגמת הקוד).</a:t>
            </a:r>
          </a:p>
          <a:p>
            <a:pPr>
              <a:lnSpc>
                <a:spcPct val="100000"/>
              </a:lnSpc>
            </a:pPr>
            <a:r>
              <a:rPr lang="he-IL" dirty="0">
                <a:solidFill>
                  <a:schemeClr val="bg1"/>
                </a:solidFill>
              </a:rPr>
              <a:t>לוקח זמן עד שהמתודה מסיימת את המטלה ומחזירה את התשובה, </a:t>
            </a:r>
            <a:r>
              <a:rPr lang="he-IL" dirty="0" smtClean="0">
                <a:solidFill>
                  <a:schemeClr val="bg1"/>
                </a:solidFill>
              </a:rPr>
              <a:t>בינתיים </a:t>
            </a:r>
            <a:r>
              <a:rPr lang="he-IL" dirty="0">
                <a:solidFill>
                  <a:schemeClr val="bg1"/>
                </a:solidFill>
              </a:rPr>
              <a:t>ההמשך של </a:t>
            </a:r>
            <a:r>
              <a:rPr lang="he-IL" dirty="0" smtClean="0">
                <a:solidFill>
                  <a:schemeClr val="bg1"/>
                </a:solidFill>
              </a:rPr>
              <a:t>המתודה</a:t>
            </a:r>
            <a:r>
              <a:rPr lang="en-US" dirty="0" smtClean="0">
                <a:solidFill>
                  <a:schemeClr val="bg1"/>
                </a:solidFill>
              </a:rPr>
              <a:t>Main </a:t>
            </a:r>
            <a:r>
              <a:rPr lang="he-IL" dirty="0" smtClean="0">
                <a:solidFill>
                  <a:schemeClr val="bg1"/>
                </a:solidFill>
              </a:rPr>
              <a:t> מושהה</a:t>
            </a:r>
            <a:r>
              <a:rPr lang="he-IL" dirty="0">
                <a:solidFill>
                  <a:schemeClr val="bg1"/>
                </a:solidFill>
              </a:rPr>
              <a:t>.</a:t>
            </a:r>
          </a:p>
          <a:p>
            <a:endParaRPr lang="he-IL"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767303415"/>
              </p:ext>
            </p:extLst>
          </p:nvPr>
        </p:nvGraphicFramePr>
        <p:xfrm>
          <a:off x="0" y="355312"/>
          <a:ext cx="6656175" cy="5029200"/>
        </p:xfrm>
        <a:graphic>
          <a:graphicData uri="http://schemas.openxmlformats.org/drawingml/2006/table">
            <a:tbl>
              <a:tblPr rtl="1" firstRow="1" bandRow="1">
                <a:tableStyleId>{2D5ABB26-0587-4C30-8999-92F81FD0307C}</a:tableStyleId>
              </a:tblPr>
              <a:tblGrid>
                <a:gridCol w="6656175">
                  <a:extLst>
                    <a:ext uri="{9D8B030D-6E8A-4147-A177-3AD203B41FA5}">
                      <a16:colId xmlns:a16="http://schemas.microsoft.com/office/drawing/2014/main" val="20000"/>
                    </a:ext>
                  </a:extLst>
                </a:gridCol>
              </a:tblGrid>
              <a:tr h="1696994">
                <a:tc>
                  <a:txBody>
                    <a:bodyPr/>
                    <a:lstStyle/>
                    <a:p>
                      <a:pPr algn="l" rtl="0"/>
                      <a:r>
                        <a:rPr lang="en-US" sz="1800" dirty="0" smtClean="0">
                          <a:solidFill>
                            <a:schemeClr val="bg1"/>
                          </a:solidFill>
                        </a:rPr>
                        <a:t>static void Main(string[] </a:t>
                      </a:r>
                      <a:r>
                        <a:rPr lang="en-US" sz="1800" dirty="0" err="1" smtClean="0">
                          <a:solidFill>
                            <a:schemeClr val="bg1"/>
                          </a:solidFill>
                        </a:rPr>
                        <a:t>args</a:t>
                      </a:r>
                      <a:r>
                        <a:rPr lang="en-US" sz="1800" dirty="0" smtClean="0">
                          <a:solidFill>
                            <a:schemeClr val="bg1"/>
                          </a:solidFill>
                        </a:rPr>
                        <a:t>)</a:t>
                      </a:r>
                    </a:p>
                    <a:p>
                      <a:pPr algn="l" rtl="0"/>
                      <a:r>
                        <a:rPr lang="en-US" sz="1800" dirty="0" smtClean="0">
                          <a:solidFill>
                            <a:schemeClr val="bg1"/>
                          </a:solidFill>
                        </a:rPr>
                        <a:t>{</a:t>
                      </a:r>
                    </a:p>
                    <a:p>
                      <a:pPr algn="l" rtl="0"/>
                      <a:r>
                        <a:rPr lang="en-US" sz="1800" dirty="0" smtClean="0">
                          <a:solidFill>
                            <a:schemeClr val="bg1"/>
                          </a:solidFill>
                        </a:rPr>
                        <a:t>    </a:t>
                      </a:r>
                      <a:r>
                        <a:rPr lang="en-US" sz="1800" dirty="0" err="1" smtClean="0">
                          <a:solidFill>
                            <a:schemeClr val="bg1"/>
                          </a:solidFill>
                        </a:rPr>
                        <a:t>Console.WriteLine</a:t>
                      </a:r>
                      <a:r>
                        <a:rPr lang="en-US" sz="1800" dirty="0" smtClean="0">
                          <a:solidFill>
                            <a:schemeClr val="bg1"/>
                          </a:solidFill>
                        </a:rPr>
                        <a:t>("Start running...");</a:t>
                      </a:r>
                    </a:p>
                    <a:p>
                      <a:pPr algn="l" rtl="0"/>
                      <a:r>
                        <a:rPr lang="en-US" sz="1800" dirty="0" smtClean="0">
                          <a:solidFill>
                            <a:schemeClr val="bg1"/>
                          </a:solidFill>
                        </a:rPr>
                        <a:t>    Task&lt;int&gt; result = </a:t>
                      </a:r>
                      <a:r>
                        <a:rPr lang="en-US" sz="1800" dirty="0" err="1" smtClean="0">
                          <a:solidFill>
                            <a:schemeClr val="bg1"/>
                          </a:solidFill>
                        </a:rPr>
                        <a:t>Task.Run</a:t>
                      </a:r>
                      <a:r>
                        <a:rPr lang="en-US" sz="1800" dirty="0" smtClean="0">
                          <a:solidFill>
                            <a:schemeClr val="bg1"/>
                          </a:solidFill>
                        </a:rPr>
                        <a:t>(() =&gt; { return </a:t>
                      </a:r>
                      <a:r>
                        <a:rPr lang="he-IL" sz="1800" dirty="0" smtClean="0">
                          <a:solidFill>
                            <a:schemeClr val="bg1"/>
                          </a:solidFill>
                        </a:rPr>
                        <a:t>   </a:t>
                      </a:r>
                      <a:r>
                        <a:rPr lang="en-US" sz="1800" dirty="0" smtClean="0">
                          <a:solidFill>
                            <a:schemeClr val="bg1"/>
                          </a:solidFill>
                        </a:rPr>
                        <a:t> </a:t>
                      </a:r>
                    </a:p>
                    <a:p>
                      <a:pPr algn="l" rtl="0"/>
                      <a:r>
                        <a:rPr lang="en-US" sz="1800" dirty="0" smtClean="0">
                          <a:solidFill>
                            <a:schemeClr val="bg1"/>
                          </a:solidFill>
                        </a:rPr>
                        <a:t>                            </a:t>
                      </a:r>
                      <a:r>
                        <a:rPr lang="en-US" sz="1800" dirty="0" err="1" smtClean="0">
                          <a:solidFill>
                            <a:schemeClr val="bg1"/>
                          </a:solidFill>
                        </a:rPr>
                        <a:t>CalcPrimeNumbers</a:t>
                      </a:r>
                      <a:r>
                        <a:rPr lang="en-US" sz="1800" dirty="0" smtClean="0">
                          <a:solidFill>
                            <a:schemeClr val="bg1"/>
                          </a:solidFill>
                        </a:rPr>
                        <a:t>(300000); });</a:t>
                      </a:r>
                    </a:p>
                    <a:p>
                      <a:pPr algn="l" rtl="0"/>
                      <a:r>
                        <a:rPr lang="en-US" sz="1800" dirty="0" smtClean="0">
                          <a:solidFill>
                            <a:schemeClr val="bg1"/>
                          </a:solidFill>
                        </a:rPr>
                        <a:t>    </a:t>
                      </a:r>
                      <a:r>
                        <a:rPr lang="en-US" sz="1800" dirty="0" err="1" smtClean="0">
                          <a:solidFill>
                            <a:schemeClr val="bg1"/>
                          </a:solidFill>
                        </a:rPr>
                        <a:t>Console.WriteLine</a:t>
                      </a:r>
                      <a:r>
                        <a:rPr lang="en-US" sz="1800" dirty="0" smtClean="0">
                          <a:solidFill>
                            <a:schemeClr val="bg1"/>
                          </a:solidFill>
                        </a:rPr>
                        <a:t>("The answer is {0}", </a:t>
                      </a:r>
                      <a:r>
                        <a:rPr lang="en-US" sz="1800" dirty="0" err="1" smtClean="0">
                          <a:solidFill>
                            <a:schemeClr val="bg1"/>
                          </a:solidFill>
                        </a:rPr>
                        <a:t>result.Result</a:t>
                      </a:r>
                      <a:r>
                        <a:rPr lang="en-US" sz="1800" dirty="0" smtClean="0">
                          <a:solidFill>
                            <a:schemeClr val="bg1"/>
                          </a:solidFill>
                        </a:rPr>
                        <a:t>);</a:t>
                      </a:r>
                    </a:p>
                    <a:p>
                      <a:pPr algn="l" rtl="0"/>
                      <a:r>
                        <a:rPr lang="en-US" sz="1800" dirty="0" smtClean="0">
                          <a:solidFill>
                            <a:schemeClr val="bg1"/>
                          </a:solidFill>
                        </a:rPr>
                        <a:t>    </a:t>
                      </a:r>
                      <a:r>
                        <a:rPr lang="en-US" sz="1800" dirty="0" err="1" smtClean="0">
                          <a:solidFill>
                            <a:schemeClr val="bg1"/>
                          </a:solidFill>
                        </a:rPr>
                        <a:t>Console.ReadLine</a:t>
                      </a:r>
                      <a:r>
                        <a:rPr lang="en-US" sz="1800" dirty="0" smtClean="0">
                          <a:solidFill>
                            <a:schemeClr val="bg1"/>
                          </a:solidFill>
                        </a:rPr>
                        <a:t>();</a:t>
                      </a:r>
                    </a:p>
                    <a:p>
                      <a:pPr algn="l" rtl="0"/>
                      <a:r>
                        <a:rPr lang="en-US" sz="1800" dirty="0" smtClean="0">
                          <a:solidFill>
                            <a:schemeClr val="bg1"/>
                          </a:solidFill>
                        </a:rPr>
                        <a:t>}</a:t>
                      </a:r>
                    </a:p>
                    <a:p>
                      <a:pPr algn="l" rtl="0"/>
                      <a:endParaRPr lang="en-US" sz="1800" dirty="0" smtClean="0">
                        <a:solidFill>
                          <a:schemeClr val="bg1"/>
                        </a:solidFill>
                      </a:endParaRPr>
                    </a:p>
                    <a:p>
                      <a:pPr algn="l" rtl="0"/>
                      <a:r>
                        <a:rPr lang="en-US" sz="1800" dirty="0" smtClean="0">
                          <a:solidFill>
                            <a:schemeClr val="bg1"/>
                          </a:solidFill>
                        </a:rPr>
                        <a:t>public static </a:t>
                      </a:r>
                      <a:r>
                        <a:rPr lang="en-US" sz="1800" dirty="0" err="1" smtClean="0">
                          <a:solidFill>
                            <a:schemeClr val="bg1"/>
                          </a:solidFill>
                        </a:rPr>
                        <a:t>int</a:t>
                      </a:r>
                      <a:r>
                        <a:rPr lang="en-US" sz="1800" dirty="0" smtClean="0">
                          <a:solidFill>
                            <a:schemeClr val="bg1"/>
                          </a:solidFill>
                        </a:rPr>
                        <a:t> </a:t>
                      </a:r>
                      <a:r>
                        <a:rPr lang="en-US" sz="1800" dirty="0" err="1" smtClean="0">
                          <a:solidFill>
                            <a:schemeClr val="bg1"/>
                          </a:solidFill>
                        </a:rPr>
                        <a:t>CalcPrimeNumbers</a:t>
                      </a:r>
                      <a:r>
                        <a:rPr lang="en-US" sz="1800" dirty="0" smtClean="0">
                          <a:solidFill>
                            <a:schemeClr val="bg1"/>
                          </a:solidFill>
                        </a:rPr>
                        <a:t>(</a:t>
                      </a:r>
                      <a:r>
                        <a:rPr lang="en-US" sz="1800" dirty="0" err="1" smtClean="0">
                          <a:solidFill>
                            <a:schemeClr val="bg1"/>
                          </a:solidFill>
                        </a:rPr>
                        <a:t>int</a:t>
                      </a:r>
                      <a:r>
                        <a:rPr lang="en-US" sz="1800" dirty="0" smtClean="0">
                          <a:solidFill>
                            <a:schemeClr val="bg1"/>
                          </a:solidFill>
                        </a:rPr>
                        <a:t> </a:t>
                      </a:r>
                      <a:r>
                        <a:rPr lang="en-US" sz="1800" dirty="0" err="1" smtClean="0">
                          <a:solidFill>
                            <a:schemeClr val="bg1"/>
                          </a:solidFill>
                        </a:rPr>
                        <a:t>num</a:t>
                      </a:r>
                      <a:r>
                        <a:rPr lang="en-US" sz="1800" dirty="0" smtClean="0">
                          <a:solidFill>
                            <a:schemeClr val="bg1"/>
                          </a:solidFill>
                        </a:rPr>
                        <a:t>)</a:t>
                      </a:r>
                    </a:p>
                    <a:p>
                      <a:pPr algn="l" rtl="0"/>
                      <a:r>
                        <a:rPr lang="en-US" sz="1800" dirty="0" smtClean="0">
                          <a:solidFill>
                            <a:schemeClr val="bg1"/>
                          </a:solidFill>
                        </a:rPr>
                        <a:t>{</a:t>
                      </a:r>
                    </a:p>
                    <a:p>
                      <a:pPr algn="l" rtl="0"/>
                      <a:r>
                        <a:rPr lang="en-US" sz="1800" dirty="0" smtClean="0">
                          <a:solidFill>
                            <a:schemeClr val="bg1"/>
                          </a:solidFill>
                        </a:rPr>
                        <a:t>    </a:t>
                      </a:r>
                      <a:r>
                        <a:rPr lang="en-US" sz="1800" dirty="0" err="1" smtClean="0">
                          <a:solidFill>
                            <a:schemeClr val="bg1"/>
                          </a:solidFill>
                        </a:rPr>
                        <a:t>int</a:t>
                      </a:r>
                      <a:r>
                        <a:rPr lang="en-US" sz="1800" dirty="0" smtClean="0">
                          <a:solidFill>
                            <a:schemeClr val="bg1"/>
                          </a:solidFill>
                        </a:rPr>
                        <a:t> count = 0;</a:t>
                      </a:r>
                    </a:p>
                    <a:p>
                      <a:pPr algn="l" rtl="0"/>
                      <a:r>
                        <a:rPr lang="en-US" sz="1800" dirty="0" smtClean="0">
                          <a:solidFill>
                            <a:schemeClr val="bg1"/>
                          </a:solidFill>
                        </a:rPr>
                        <a:t>    for (long </a:t>
                      </a:r>
                      <a:r>
                        <a:rPr lang="en-US" sz="1800" dirty="0" err="1" smtClean="0">
                          <a:solidFill>
                            <a:schemeClr val="bg1"/>
                          </a:solidFill>
                        </a:rPr>
                        <a:t>i</a:t>
                      </a:r>
                      <a:r>
                        <a:rPr lang="en-US" sz="1800" dirty="0" smtClean="0">
                          <a:solidFill>
                            <a:schemeClr val="bg1"/>
                          </a:solidFill>
                        </a:rPr>
                        <a:t> = 0; </a:t>
                      </a:r>
                      <a:r>
                        <a:rPr lang="en-US" sz="1800" dirty="0" err="1" smtClean="0">
                          <a:solidFill>
                            <a:schemeClr val="bg1"/>
                          </a:solidFill>
                        </a:rPr>
                        <a:t>i</a:t>
                      </a:r>
                      <a:r>
                        <a:rPr lang="en-US" sz="1800" dirty="0" smtClean="0">
                          <a:solidFill>
                            <a:schemeClr val="bg1"/>
                          </a:solidFill>
                        </a:rPr>
                        <a:t> &lt;= </a:t>
                      </a:r>
                      <a:r>
                        <a:rPr lang="en-US" sz="1800" dirty="0" err="1" smtClean="0">
                          <a:solidFill>
                            <a:schemeClr val="bg1"/>
                          </a:solidFill>
                        </a:rPr>
                        <a:t>num</a:t>
                      </a:r>
                      <a:r>
                        <a:rPr lang="en-US" sz="1800" dirty="0" smtClean="0">
                          <a:solidFill>
                            <a:schemeClr val="bg1"/>
                          </a:solidFill>
                        </a:rPr>
                        <a:t>; </a:t>
                      </a:r>
                      <a:r>
                        <a:rPr lang="en-US" sz="1800" dirty="0" err="1" smtClean="0">
                          <a:solidFill>
                            <a:schemeClr val="bg1"/>
                          </a:solidFill>
                        </a:rPr>
                        <a:t>i</a:t>
                      </a:r>
                      <a:r>
                        <a:rPr lang="en-US" sz="1800" dirty="0" smtClean="0">
                          <a:solidFill>
                            <a:schemeClr val="bg1"/>
                          </a:solidFill>
                        </a:rPr>
                        <a:t>++)</a:t>
                      </a:r>
                    </a:p>
                    <a:p>
                      <a:pPr algn="l" rtl="0"/>
                      <a:r>
                        <a:rPr lang="en-US" sz="1800" dirty="0" smtClean="0">
                          <a:solidFill>
                            <a:schemeClr val="bg1"/>
                          </a:solidFill>
                        </a:rPr>
                        <a:t>    {</a:t>
                      </a:r>
                    </a:p>
                    <a:p>
                      <a:pPr algn="l" rtl="0"/>
                      <a:r>
                        <a:rPr lang="en-US" sz="1800" dirty="0" smtClean="0">
                          <a:solidFill>
                            <a:schemeClr val="bg1"/>
                          </a:solidFill>
                        </a:rPr>
                        <a:t>        . . .      </a:t>
                      </a:r>
                    </a:p>
                    <a:p>
                      <a:pPr algn="l" rtl="0"/>
                      <a:r>
                        <a:rPr lang="en-US" sz="1800" dirty="0" smtClean="0">
                          <a:solidFill>
                            <a:schemeClr val="bg1"/>
                          </a:solidFill>
                        </a:rPr>
                        <a:t>    }</a:t>
                      </a:r>
                    </a:p>
                    <a:p>
                      <a:pPr algn="l" rtl="0"/>
                      <a:r>
                        <a:rPr lang="en-US" sz="1800" dirty="0" smtClean="0">
                          <a:solidFill>
                            <a:schemeClr val="bg1"/>
                          </a:solidFill>
                        </a:rPr>
                        <a:t>    return count;</a:t>
                      </a:r>
                    </a:p>
                    <a:p>
                      <a:pPr algn="l" rtl="0"/>
                      <a:r>
                        <a:rPr lang="en-US" sz="1800" dirty="0" smtClean="0">
                          <a:solidFill>
                            <a:schemeClr val="bg1"/>
                          </a:solidFill>
                        </a:rPr>
                        <a:t>}</a:t>
                      </a:r>
                    </a:p>
                  </a:txBody>
                  <a:tcPr/>
                </a:tc>
                <a:extLst>
                  <a:ext uri="{0D108BD9-81ED-4DB2-BD59-A6C34878D82A}">
                    <a16:rowId xmlns:a16="http://schemas.microsoft.com/office/drawing/2014/main" val="10000"/>
                  </a:ext>
                </a:extLst>
              </a:tr>
            </a:tbl>
          </a:graphicData>
        </a:graphic>
      </p:graphicFrame>
      <p:pic>
        <p:nvPicPr>
          <p:cNvPr id="5" name="Picture 4"/>
          <p:cNvPicPr>
            <a:picLocks noChangeAspect="1"/>
          </p:cNvPicPr>
          <p:nvPr/>
        </p:nvPicPr>
        <p:blipFill>
          <a:blip r:embed="rId2"/>
          <a:stretch>
            <a:fillRect/>
          </a:stretch>
        </p:blipFill>
        <p:spPr>
          <a:xfrm>
            <a:off x="1917931" y="4295990"/>
            <a:ext cx="4161905" cy="1714286"/>
          </a:xfrm>
          <a:prstGeom prst="rect">
            <a:avLst/>
          </a:prstGeom>
        </p:spPr>
      </p:pic>
    </p:spTree>
    <p:extLst>
      <p:ext uri="{BB962C8B-B14F-4D97-AF65-F5344CB8AC3E}">
        <p14:creationId xmlns:p14="http://schemas.microsoft.com/office/powerpoint/2010/main" val="3870823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927966"/>
          </a:xfrm>
        </p:spPr>
        <p:txBody>
          <a:bodyPr/>
          <a:lstStyle/>
          <a:p>
            <a:r>
              <a:rPr lang="he-IL" b="1" dirty="0">
                <a:solidFill>
                  <a:schemeClr val="bg1"/>
                </a:solidFill>
              </a:rPr>
              <a:t>המחלקה </a:t>
            </a:r>
            <a:r>
              <a:rPr lang="en-US" b="1" dirty="0">
                <a:solidFill>
                  <a:schemeClr val="bg1"/>
                </a:solidFill>
              </a:rPr>
              <a:t>Task&lt;</a:t>
            </a:r>
            <a:r>
              <a:rPr lang="en-US" b="1" dirty="0" err="1">
                <a:solidFill>
                  <a:schemeClr val="bg1"/>
                </a:solidFill>
              </a:rPr>
              <a:t>TResult</a:t>
            </a:r>
            <a:r>
              <a:rPr lang="en-US" b="1" dirty="0">
                <a:solidFill>
                  <a:schemeClr val="bg1"/>
                </a:solidFill>
              </a:rPr>
              <a:t>&gt;</a:t>
            </a:r>
            <a:endParaRPr lang="he-IL" dirty="0">
              <a:solidFill>
                <a:schemeClr val="bg1"/>
              </a:solidFill>
            </a:endParaRPr>
          </a:p>
        </p:txBody>
      </p:sp>
      <p:sp>
        <p:nvSpPr>
          <p:cNvPr id="3" name="Content Placeholder 2"/>
          <p:cNvSpPr>
            <a:spLocks noGrp="1"/>
          </p:cNvSpPr>
          <p:nvPr>
            <p:ph idx="1"/>
          </p:nvPr>
        </p:nvSpPr>
        <p:spPr>
          <a:xfrm>
            <a:off x="838200" y="849744"/>
            <a:ext cx="10515600" cy="5708073"/>
          </a:xfrm>
        </p:spPr>
        <p:txBody>
          <a:bodyPr/>
          <a:lstStyle/>
          <a:p>
            <a:pPr marL="0" indent="0">
              <a:buNone/>
            </a:pPr>
            <a:r>
              <a:rPr lang="en-US" dirty="0">
                <a:solidFill>
                  <a:srgbClr val="DF5327"/>
                </a:solidFill>
              </a:rPr>
              <a:t>Task&lt;</a:t>
            </a:r>
            <a:r>
              <a:rPr lang="en-US" dirty="0" err="1">
                <a:solidFill>
                  <a:srgbClr val="DF5327"/>
                </a:solidFill>
              </a:rPr>
              <a:t>TResult</a:t>
            </a:r>
            <a:r>
              <a:rPr lang="en-US" dirty="0">
                <a:solidFill>
                  <a:srgbClr val="DF5327"/>
                </a:solidFill>
              </a:rPr>
              <a:t>&gt; </a:t>
            </a:r>
            <a:endParaRPr lang="he-IL" dirty="0">
              <a:solidFill>
                <a:srgbClr val="DF5327"/>
              </a:solidFill>
            </a:endParaRPr>
          </a:p>
          <a:p>
            <a:r>
              <a:rPr lang="he-IL" dirty="0">
                <a:solidFill>
                  <a:schemeClr val="bg1"/>
                </a:solidFill>
              </a:rPr>
              <a:t>ניתן לסכם (בינתיים)  ולומר שתפקידה של </a:t>
            </a:r>
            <a:r>
              <a:rPr lang="en-US" dirty="0">
                <a:solidFill>
                  <a:schemeClr val="bg1"/>
                </a:solidFill>
              </a:rPr>
              <a:t>Task&lt;</a:t>
            </a:r>
            <a:r>
              <a:rPr lang="en-US" dirty="0" err="1">
                <a:solidFill>
                  <a:schemeClr val="bg1"/>
                </a:solidFill>
              </a:rPr>
              <a:t>TResult</a:t>
            </a:r>
            <a:r>
              <a:rPr lang="en-US" dirty="0" smtClean="0">
                <a:solidFill>
                  <a:schemeClr val="bg1"/>
                </a:solidFill>
              </a:rPr>
              <a:t>&gt;</a:t>
            </a:r>
            <a:r>
              <a:rPr lang="he-IL" dirty="0" smtClean="0">
                <a:solidFill>
                  <a:schemeClr val="bg1"/>
                </a:solidFill>
              </a:rPr>
              <a:t> הוא </a:t>
            </a:r>
            <a:r>
              <a:rPr lang="he-IL" dirty="0">
                <a:solidFill>
                  <a:schemeClr val="bg1"/>
                </a:solidFill>
              </a:rPr>
              <a:t/>
            </a:r>
            <a:br>
              <a:rPr lang="he-IL" dirty="0">
                <a:solidFill>
                  <a:schemeClr val="bg1"/>
                </a:solidFill>
              </a:rPr>
            </a:br>
            <a:r>
              <a:rPr lang="he-IL" dirty="0">
                <a:solidFill>
                  <a:schemeClr val="bg1"/>
                </a:solidFill>
              </a:rPr>
              <a:t>להבטיח </a:t>
            </a:r>
            <a:r>
              <a:rPr lang="he-IL" b="1" dirty="0">
                <a:solidFill>
                  <a:schemeClr val="bg1"/>
                </a:solidFill>
              </a:rPr>
              <a:t>תשובה עתידית</a:t>
            </a:r>
            <a:r>
              <a:rPr lang="he-IL" dirty="0">
                <a:solidFill>
                  <a:schemeClr val="bg1"/>
                </a:solidFill>
              </a:rPr>
              <a:t>, להבטיח את קיומו של הערך המוחזר </a:t>
            </a:r>
            <a:r>
              <a:rPr lang="he-IL" dirty="0" smtClean="0">
                <a:solidFill>
                  <a:schemeClr val="bg1"/>
                </a:solidFill>
              </a:rPr>
              <a:t>(מטיפוס </a:t>
            </a:r>
            <a:r>
              <a:rPr lang="en-US" dirty="0" smtClean="0">
                <a:solidFill>
                  <a:schemeClr val="bg1"/>
                </a:solidFill>
              </a:rPr>
              <a:t>T</a:t>
            </a:r>
            <a:r>
              <a:rPr lang="he-IL" dirty="0" smtClean="0">
                <a:solidFill>
                  <a:schemeClr val="bg1"/>
                </a:solidFill>
              </a:rPr>
              <a:t>).</a:t>
            </a:r>
            <a:r>
              <a:rPr lang="en-US" dirty="0">
                <a:solidFill>
                  <a:schemeClr val="bg1"/>
                </a:solidFill>
              </a:rPr>
              <a:t/>
            </a:r>
            <a:br>
              <a:rPr lang="en-US" dirty="0">
                <a:solidFill>
                  <a:schemeClr val="bg1"/>
                </a:solidFill>
              </a:rPr>
            </a:br>
            <a:r>
              <a:rPr lang="he-IL" dirty="0">
                <a:solidFill>
                  <a:schemeClr val="bg1"/>
                </a:solidFill>
              </a:rPr>
              <a:t>התשובה (תוצאת הפעילות האסינכרונית) תהיה זמינה </a:t>
            </a:r>
            <a:r>
              <a:rPr lang="he-IL" b="1" dirty="0">
                <a:solidFill>
                  <a:schemeClr val="bg1"/>
                </a:solidFill>
              </a:rPr>
              <a:t>בעתיד</a:t>
            </a:r>
            <a:r>
              <a:rPr lang="he-IL" dirty="0">
                <a:solidFill>
                  <a:schemeClr val="bg1"/>
                </a:solidFill>
              </a:rPr>
              <a:t>, </a:t>
            </a:r>
            <a:br>
              <a:rPr lang="he-IL" dirty="0">
                <a:solidFill>
                  <a:schemeClr val="bg1"/>
                </a:solidFill>
              </a:rPr>
            </a:br>
            <a:r>
              <a:rPr lang="he-IL" dirty="0">
                <a:solidFill>
                  <a:schemeClr val="bg1"/>
                </a:solidFill>
              </a:rPr>
              <a:t>ברגע שהפעולה המתמשכת תסתיים.</a:t>
            </a:r>
          </a:p>
          <a:p>
            <a:r>
              <a:rPr lang="he-IL" sz="3200" b="1" dirty="0">
                <a:solidFill>
                  <a:schemeClr val="bg1"/>
                </a:solidFill>
              </a:rPr>
              <a:t>קצת תחושה של סינכרוניות? נפתור את זה אוטוטו.</a:t>
            </a:r>
          </a:p>
          <a:p>
            <a:pPr marL="0" indent="0">
              <a:buNone/>
            </a:pPr>
            <a:endParaRPr lang="he-IL" dirty="0">
              <a:solidFill>
                <a:schemeClr val="bg1"/>
              </a:solidFill>
            </a:endParaRPr>
          </a:p>
        </p:txBody>
      </p:sp>
      <p:pic>
        <p:nvPicPr>
          <p:cNvPr id="4" name="Picture 3"/>
          <p:cNvPicPr>
            <a:picLocks noChangeAspect="1"/>
          </p:cNvPicPr>
          <p:nvPr/>
        </p:nvPicPr>
        <p:blipFill>
          <a:blip r:embed="rId2"/>
          <a:stretch>
            <a:fillRect/>
          </a:stretch>
        </p:blipFill>
        <p:spPr>
          <a:xfrm>
            <a:off x="7804452" y="4993782"/>
            <a:ext cx="4161905" cy="1714286"/>
          </a:xfrm>
          <a:prstGeom prst="rect">
            <a:avLst/>
          </a:prstGeom>
        </p:spPr>
      </p:pic>
      <p:pic>
        <p:nvPicPr>
          <p:cNvPr id="5" name="Picture 4"/>
          <p:cNvPicPr>
            <a:picLocks noChangeAspect="1"/>
          </p:cNvPicPr>
          <p:nvPr/>
        </p:nvPicPr>
        <p:blipFill>
          <a:blip r:embed="rId3"/>
          <a:stretch>
            <a:fillRect/>
          </a:stretch>
        </p:blipFill>
        <p:spPr>
          <a:xfrm>
            <a:off x="3454874" y="4993782"/>
            <a:ext cx="4161905" cy="1714286"/>
          </a:xfrm>
          <a:prstGeom prst="rect">
            <a:avLst/>
          </a:prstGeom>
        </p:spPr>
      </p:pic>
      <p:sp>
        <p:nvSpPr>
          <p:cNvPr id="6" name="Rounded Rectangular Callout 5"/>
          <p:cNvSpPr/>
          <p:nvPr/>
        </p:nvSpPr>
        <p:spPr>
          <a:xfrm>
            <a:off x="8765309" y="4128655"/>
            <a:ext cx="1838036" cy="618836"/>
          </a:xfrm>
          <a:prstGeom prst="wedgeRoundRectCallout">
            <a:avLst>
              <a:gd name="adj1" fmla="val -16310"/>
              <a:gd name="adj2" fmla="val 12667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המתנה לתשובה</a:t>
            </a:r>
            <a:endParaRPr lang="he-IL" dirty="0"/>
          </a:p>
        </p:txBody>
      </p:sp>
      <p:sp>
        <p:nvSpPr>
          <p:cNvPr id="7" name="Rounded Rectangular Callout 6"/>
          <p:cNvSpPr/>
          <p:nvPr/>
        </p:nvSpPr>
        <p:spPr>
          <a:xfrm>
            <a:off x="4616808" y="4128655"/>
            <a:ext cx="1838036" cy="618836"/>
          </a:xfrm>
          <a:prstGeom prst="wedgeRoundRectCallout">
            <a:avLst>
              <a:gd name="adj1" fmla="val -16310"/>
              <a:gd name="adj2" fmla="val 12667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הדפסת התשובה</a:t>
            </a:r>
            <a:endParaRPr lang="he-IL" dirty="0"/>
          </a:p>
        </p:txBody>
      </p:sp>
    </p:spTree>
    <p:extLst>
      <p:ext uri="{BB962C8B-B14F-4D97-AF65-F5344CB8AC3E}">
        <p14:creationId xmlns:p14="http://schemas.microsoft.com/office/powerpoint/2010/main" val="2945279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927966"/>
          </a:xfrm>
        </p:spPr>
        <p:txBody>
          <a:bodyPr/>
          <a:lstStyle/>
          <a:p>
            <a:r>
              <a:rPr lang="he-IL" b="1" dirty="0">
                <a:solidFill>
                  <a:schemeClr val="bg1"/>
                </a:solidFill>
              </a:rPr>
              <a:t>המחלקה </a:t>
            </a:r>
            <a:r>
              <a:rPr lang="en-US" b="1" dirty="0">
                <a:solidFill>
                  <a:schemeClr val="bg1"/>
                </a:solidFill>
              </a:rPr>
              <a:t>Task&lt;</a:t>
            </a:r>
            <a:r>
              <a:rPr lang="en-US" b="1" dirty="0" err="1">
                <a:solidFill>
                  <a:schemeClr val="bg1"/>
                </a:solidFill>
              </a:rPr>
              <a:t>TResult</a:t>
            </a:r>
            <a:r>
              <a:rPr lang="en-US" b="1" dirty="0">
                <a:solidFill>
                  <a:schemeClr val="bg1"/>
                </a:solidFill>
              </a:rPr>
              <a:t>&gt;</a:t>
            </a:r>
            <a:endParaRPr lang="he-IL" dirty="0">
              <a:solidFill>
                <a:schemeClr val="bg1"/>
              </a:solidFill>
            </a:endParaRPr>
          </a:p>
        </p:txBody>
      </p:sp>
      <p:sp>
        <p:nvSpPr>
          <p:cNvPr id="3" name="Content Placeholder 2"/>
          <p:cNvSpPr>
            <a:spLocks noGrp="1"/>
          </p:cNvSpPr>
          <p:nvPr>
            <p:ph idx="1"/>
          </p:nvPr>
        </p:nvSpPr>
        <p:spPr>
          <a:xfrm>
            <a:off x="838200" y="849744"/>
            <a:ext cx="10515600" cy="5708073"/>
          </a:xfrm>
        </p:spPr>
        <p:txBody>
          <a:bodyPr>
            <a:normAutofit fontScale="92500" lnSpcReduction="10000"/>
          </a:bodyPr>
          <a:lstStyle/>
          <a:p>
            <a:pPr marL="0" indent="0">
              <a:buNone/>
            </a:pPr>
            <a:r>
              <a:rPr lang="en-US" dirty="0" smtClean="0">
                <a:solidFill>
                  <a:srgbClr val="DF5327"/>
                </a:solidFill>
              </a:rPr>
              <a:t>Task&lt;</a:t>
            </a:r>
            <a:r>
              <a:rPr lang="en-US" dirty="0" err="1" smtClean="0">
                <a:solidFill>
                  <a:srgbClr val="DF5327"/>
                </a:solidFill>
              </a:rPr>
              <a:t>TResult</a:t>
            </a:r>
            <a:r>
              <a:rPr lang="en-US" dirty="0" smtClean="0">
                <a:solidFill>
                  <a:srgbClr val="DF5327"/>
                </a:solidFill>
              </a:rPr>
              <a:t>&gt;</a:t>
            </a:r>
            <a:endParaRPr lang="he-IL" dirty="0" smtClean="0">
              <a:solidFill>
                <a:schemeClr val="bg1"/>
              </a:solidFill>
            </a:endParaRPr>
          </a:p>
          <a:p>
            <a:pPr>
              <a:lnSpc>
                <a:spcPct val="110000"/>
              </a:lnSpc>
            </a:pPr>
            <a:r>
              <a:rPr lang="he-IL" b="1" dirty="0" smtClean="0">
                <a:solidFill>
                  <a:schemeClr val="bg1"/>
                </a:solidFill>
              </a:rPr>
              <a:t>איך </a:t>
            </a:r>
            <a:r>
              <a:rPr lang="he-IL" b="1" dirty="0">
                <a:solidFill>
                  <a:schemeClr val="bg1"/>
                </a:solidFill>
              </a:rPr>
              <a:t>משפרים את תחושת הסינכרוניות של הדוגמה הקודמת? </a:t>
            </a:r>
          </a:p>
          <a:p>
            <a:pPr>
              <a:lnSpc>
                <a:spcPct val="110000"/>
              </a:lnSpc>
            </a:pPr>
            <a:r>
              <a:rPr lang="he-IL" dirty="0">
                <a:solidFill>
                  <a:schemeClr val="bg1"/>
                </a:solidFill>
              </a:rPr>
              <a:t>איך גורמים לתוכנית להמשיך בביצוע הרגיל ולא להמתין לסיום התהליך? </a:t>
            </a:r>
          </a:p>
          <a:p>
            <a:pPr>
              <a:lnSpc>
                <a:spcPct val="110000"/>
              </a:lnSpc>
            </a:pPr>
            <a:r>
              <a:rPr lang="he-IL" dirty="0" smtClean="0">
                <a:solidFill>
                  <a:schemeClr val="bg1"/>
                </a:solidFill>
              </a:rPr>
              <a:t>באמצעות</a:t>
            </a:r>
            <a:r>
              <a:rPr lang="en-US" b="1" dirty="0" err="1" smtClean="0">
                <a:solidFill>
                  <a:srgbClr val="FFFF00"/>
                </a:solidFill>
              </a:rPr>
              <a:t>TaskAwaiter</a:t>
            </a:r>
            <a:r>
              <a:rPr lang="en-US" dirty="0" smtClean="0">
                <a:solidFill>
                  <a:schemeClr val="bg1"/>
                </a:solidFill>
              </a:rPr>
              <a:t> </a:t>
            </a:r>
            <a:r>
              <a:rPr lang="he-IL" dirty="0" smtClean="0">
                <a:solidFill>
                  <a:schemeClr val="bg1"/>
                </a:solidFill>
              </a:rPr>
              <a:t> המכונה </a:t>
            </a:r>
            <a:r>
              <a:rPr lang="en-US" dirty="0">
                <a:solidFill>
                  <a:schemeClr val="bg1"/>
                </a:solidFill>
              </a:rPr>
              <a:t>Awaiter </a:t>
            </a:r>
            <a:r>
              <a:rPr lang="en-US" dirty="0" smtClean="0">
                <a:solidFill>
                  <a:schemeClr val="bg1"/>
                </a:solidFill>
              </a:rPr>
              <a:t>object</a:t>
            </a:r>
            <a:r>
              <a:rPr lang="he-IL" dirty="0" smtClean="0">
                <a:solidFill>
                  <a:schemeClr val="bg1"/>
                </a:solidFill>
              </a:rPr>
              <a:t>.</a:t>
            </a:r>
            <a:endParaRPr lang="en-US" dirty="0">
              <a:solidFill>
                <a:schemeClr val="bg1"/>
              </a:solidFill>
            </a:endParaRPr>
          </a:p>
          <a:p>
            <a:pPr>
              <a:lnSpc>
                <a:spcPct val="110000"/>
              </a:lnSpc>
            </a:pPr>
            <a:r>
              <a:rPr lang="en-US" dirty="0">
                <a:solidFill>
                  <a:schemeClr val="bg1"/>
                </a:solidFill>
              </a:rPr>
              <a:t>Awaiter object </a:t>
            </a:r>
            <a:r>
              <a:rPr lang="he-IL" dirty="0" smtClean="0">
                <a:solidFill>
                  <a:schemeClr val="bg1"/>
                </a:solidFill>
              </a:rPr>
              <a:t> הוא </a:t>
            </a:r>
            <a:r>
              <a:rPr lang="he-IL" dirty="0">
                <a:solidFill>
                  <a:schemeClr val="bg1"/>
                </a:solidFill>
              </a:rPr>
              <a:t>אובייקט </a:t>
            </a:r>
            <a:r>
              <a:rPr lang="he-IL" dirty="0" smtClean="0">
                <a:solidFill>
                  <a:schemeClr val="bg1"/>
                </a:solidFill>
              </a:rPr>
              <a:t>מהמבנה</a:t>
            </a:r>
            <a:r>
              <a:rPr lang="en-US" dirty="0" err="1" smtClean="0">
                <a:solidFill>
                  <a:schemeClr val="bg1"/>
                </a:solidFill>
              </a:rPr>
              <a:t>TaskAwaiter</a:t>
            </a:r>
            <a:r>
              <a:rPr lang="en-US" dirty="0" smtClean="0">
                <a:solidFill>
                  <a:schemeClr val="bg1"/>
                </a:solidFill>
              </a:rPr>
              <a:t>&lt;</a:t>
            </a:r>
            <a:r>
              <a:rPr lang="en-US" dirty="0" err="1" smtClean="0">
                <a:solidFill>
                  <a:schemeClr val="bg1"/>
                </a:solidFill>
              </a:rPr>
              <a:t>TResult</a:t>
            </a:r>
            <a:r>
              <a:rPr lang="en-US" dirty="0" smtClean="0">
                <a:solidFill>
                  <a:schemeClr val="bg1"/>
                </a:solidFill>
              </a:rPr>
              <a:t>&gt; </a:t>
            </a:r>
            <a:r>
              <a:rPr lang="he-IL" dirty="0" smtClean="0">
                <a:solidFill>
                  <a:schemeClr val="bg1"/>
                </a:solidFill>
              </a:rPr>
              <a:t>האובייקט </a:t>
            </a:r>
            <a:r>
              <a:rPr lang="he-IL" dirty="0">
                <a:solidFill>
                  <a:schemeClr val="bg1"/>
                </a:solidFill>
              </a:rPr>
              <a:t>נוצר על ידי ה- </a:t>
            </a:r>
            <a:r>
              <a:rPr lang="en-US" dirty="0" smtClean="0">
                <a:solidFill>
                  <a:schemeClr val="bg1"/>
                </a:solidFill>
              </a:rPr>
              <a:t>Task</a:t>
            </a:r>
            <a:r>
              <a:rPr lang="he-IL" dirty="0" smtClean="0">
                <a:solidFill>
                  <a:schemeClr val="bg1"/>
                </a:solidFill>
              </a:rPr>
              <a:t>.</a:t>
            </a:r>
            <a:endParaRPr lang="en-US" dirty="0">
              <a:solidFill>
                <a:schemeClr val="bg1"/>
              </a:solidFill>
            </a:endParaRPr>
          </a:p>
          <a:p>
            <a:pPr>
              <a:lnSpc>
                <a:spcPct val="110000"/>
              </a:lnSpc>
            </a:pPr>
            <a:r>
              <a:rPr lang="he-IL" dirty="0" smtClean="0">
                <a:solidFill>
                  <a:schemeClr val="bg1"/>
                </a:solidFill>
              </a:rPr>
              <a:t>ב-</a:t>
            </a:r>
            <a:r>
              <a:rPr lang="en-US" dirty="0" smtClean="0">
                <a:solidFill>
                  <a:schemeClr val="bg1"/>
                </a:solidFill>
              </a:rPr>
              <a:t> Awaiter </a:t>
            </a:r>
            <a:r>
              <a:rPr lang="en-US" dirty="0">
                <a:solidFill>
                  <a:schemeClr val="bg1"/>
                </a:solidFill>
              </a:rPr>
              <a:t>object </a:t>
            </a:r>
            <a:r>
              <a:rPr lang="he-IL" dirty="0">
                <a:solidFill>
                  <a:schemeClr val="bg1"/>
                </a:solidFill>
              </a:rPr>
              <a:t>מוגדר </a:t>
            </a:r>
            <a:r>
              <a:rPr lang="he-IL" dirty="0" smtClean="0">
                <a:solidFill>
                  <a:schemeClr val="bg1"/>
                </a:solidFill>
              </a:rPr>
              <a:t>אירוע</a:t>
            </a:r>
            <a:r>
              <a:rPr lang="en-US" dirty="0" err="1" smtClean="0">
                <a:solidFill>
                  <a:srgbClr val="FFFF00"/>
                </a:solidFill>
              </a:rPr>
              <a:t>OnCompleted</a:t>
            </a:r>
            <a:r>
              <a:rPr lang="en-US" dirty="0" smtClean="0">
                <a:solidFill>
                  <a:schemeClr val="bg1"/>
                </a:solidFill>
              </a:rPr>
              <a:t> </a:t>
            </a:r>
            <a:r>
              <a:rPr lang="he-IL" dirty="0" smtClean="0">
                <a:solidFill>
                  <a:schemeClr val="bg1"/>
                </a:solidFill>
              </a:rPr>
              <a:t> אשר </a:t>
            </a:r>
            <a:r>
              <a:rPr lang="he-IL" dirty="0">
                <a:solidFill>
                  <a:schemeClr val="bg1"/>
                </a:solidFill>
              </a:rPr>
              <a:t>מופעל כאשר התהליך סיים את פעולתו.</a:t>
            </a:r>
          </a:p>
          <a:p>
            <a:pPr>
              <a:lnSpc>
                <a:spcPct val="110000"/>
              </a:lnSpc>
            </a:pPr>
            <a:r>
              <a:rPr lang="he-IL" dirty="0" smtClean="0">
                <a:solidFill>
                  <a:schemeClr val="bg1"/>
                </a:solidFill>
              </a:rPr>
              <a:t>באירוע</a:t>
            </a:r>
            <a:r>
              <a:rPr lang="en-US" dirty="0" err="1" smtClean="0">
                <a:solidFill>
                  <a:srgbClr val="FFFF00"/>
                </a:solidFill>
              </a:rPr>
              <a:t>OnCompleted</a:t>
            </a:r>
            <a:r>
              <a:rPr lang="en-US" dirty="0" smtClean="0">
                <a:solidFill>
                  <a:schemeClr val="bg1"/>
                </a:solidFill>
              </a:rPr>
              <a:t> </a:t>
            </a:r>
            <a:r>
              <a:rPr lang="he-IL" dirty="0" smtClean="0">
                <a:solidFill>
                  <a:schemeClr val="bg1"/>
                </a:solidFill>
              </a:rPr>
              <a:t> נדאג </a:t>
            </a:r>
            <a:r>
              <a:rPr lang="he-IL" dirty="0">
                <a:solidFill>
                  <a:schemeClr val="bg1"/>
                </a:solidFill>
              </a:rPr>
              <a:t>לקבל את תוצאת החישוב שהתבצע על ידי </a:t>
            </a:r>
            <a:r>
              <a:rPr lang="he-IL" dirty="0" smtClean="0">
                <a:solidFill>
                  <a:schemeClr val="bg1"/>
                </a:solidFill>
              </a:rPr>
              <a:t>ה-</a:t>
            </a:r>
            <a:r>
              <a:rPr lang="en-US" dirty="0" smtClean="0">
                <a:solidFill>
                  <a:schemeClr val="bg1"/>
                </a:solidFill>
              </a:rPr>
              <a:t>Task </a:t>
            </a:r>
            <a:r>
              <a:rPr lang="he-IL" dirty="0" smtClean="0">
                <a:solidFill>
                  <a:schemeClr val="bg1"/>
                </a:solidFill>
              </a:rPr>
              <a:t> במקום </a:t>
            </a:r>
            <a:r>
              <a:rPr lang="he-IL" dirty="0">
                <a:solidFill>
                  <a:schemeClr val="bg1"/>
                </a:solidFill>
              </a:rPr>
              <a:t>להמתין ל-</a:t>
            </a:r>
            <a:r>
              <a:rPr lang="en-US" dirty="0" err="1">
                <a:solidFill>
                  <a:schemeClr val="bg1"/>
                </a:solidFill>
              </a:rPr>
              <a:t>Task.Result</a:t>
            </a:r>
            <a:r>
              <a:rPr lang="en-US" dirty="0">
                <a:solidFill>
                  <a:schemeClr val="bg1"/>
                </a:solidFill>
              </a:rPr>
              <a:t> </a:t>
            </a:r>
            <a:r>
              <a:rPr lang="he-IL" dirty="0" smtClean="0">
                <a:solidFill>
                  <a:schemeClr val="bg1"/>
                </a:solidFill>
              </a:rPr>
              <a:t> שמעכב </a:t>
            </a:r>
            <a:r>
              <a:rPr lang="he-IL" dirty="0">
                <a:solidFill>
                  <a:schemeClr val="bg1"/>
                </a:solidFill>
              </a:rPr>
              <a:t>את ביצוע התוכנית עד לקבלת תוצאת החישוב של התהליך.</a:t>
            </a:r>
          </a:p>
          <a:p>
            <a:endParaRPr lang="he-IL" dirty="0">
              <a:solidFill>
                <a:schemeClr val="bg1"/>
              </a:solidFill>
            </a:endParaRPr>
          </a:p>
        </p:txBody>
      </p:sp>
    </p:spTree>
    <p:extLst>
      <p:ext uri="{BB962C8B-B14F-4D97-AF65-F5344CB8AC3E}">
        <p14:creationId xmlns:p14="http://schemas.microsoft.com/office/powerpoint/2010/main" val="31838392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927966"/>
          </a:xfrm>
        </p:spPr>
        <p:txBody>
          <a:bodyPr/>
          <a:lstStyle/>
          <a:p>
            <a:r>
              <a:rPr lang="he-IL" b="1" dirty="0">
                <a:solidFill>
                  <a:schemeClr val="bg1"/>
                </a:solidFill>
              </a:rPr>
              <a:t>המחלקה </a:t>
            </a:r>
            <a:r>
              <a:rPr lang="en-US" b="1" dirty="0">
                <a:solidFill>
                  <a:schemeClr val="bg1"/>
                </a:solidFill>
              </a:rPr>
              <a:t>Task&lt;</a:t>
            </a:r>
            <a:r>
              <a:rPr lang="en-US" b="1" dirty="0" err="1">
                <a:solidFill>
                  <a:schemeClr val="bg1"/>
                </a:solidFill>
              </a:rPr>
              <a:t>TResult</a:t>
            </a:r>
            <a:r>
              <a:rPr lang="en-US" b="1" dirty="0">
                <a:solidFill>
                  <a:schemeClr val="bg1"/>
                </a:solidFill>
              </a:rPr>
              <a:t>&gt;</a:t>
            </a:r>
            <a:endParaRPr lang="he-IL" dirty="0">
              <a:solidFill>
                <a:schemeClr val="bg1"/>
              </a:solidFill>
            </a:endParaRPr>
          </a:p>
        </p:txBody>
      </p:sp>
      <p:sp>
        <p:nvSpPr>
          <p:cNvPr id="3" name="Content Placeholder 2"/>
          <p:cNvSpPr>
            <a:spLocks noGrp="1"/>
          </p:cNvSpPr>
          <p:nvPr>
            <p:ph idx="1"/>
          </p:nvPr>
        </p:nvSpPr>
        <p:spPr>
          <a:xfrm>
            <a:off x="838200" y="849744"/>
            <a:ext cx="10515600" cy="5708073"/>
          </a:xfrm>
        </p:spPr>
        <p:txBody>
          <a:bodyPr>
            <a:normAutofit/>
          </a:bodyPr>
          <a:lstStyle/>
          <a:p>
            <a:pPr marL="0" indent="0">
              <a:buNone/>
            </a:pPr>
            <a:r>
              <a:rPr lang="en-US" dirty="0" smtClean="0">
                <a:solidFill>
                  <a:srgbClr val="DF5327"/>
                </a:solidFill>
              </a:rPr>
              <a:t>Task&lt;</a:t>
            </a:r>
            <a:r>
              <a:rPr lang="en-US" dirty="0" err="1" smtClean="0">
                <a:solidFill>
                  <a:srgbClr val="DF5327"/>
                </a:solidFill>
              </a:rPr>
              <a:t>TResult</a:t>
            </a:r>
            <a:r>
              <a:rPr lang="en-US" dirty="0" smtClean="0">
                <a:solidFill>
                  <a:srgbClr val="DF5327"/>
                </a:solidFill>
              </a:rPr>
              <a:t>&gt;</a:t>
            </a:r>
            <a:endParaRPr lang="he-IL" dirty="0" smtClean="0">
              <a:solidFill>
                <a:schemeClr val="bg1"/>
              </a:solidFill>
            </a:endParaRPr>
          </a:p>
          <a:p>
            <a:endParaRPr lang="he-IL"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731865397"/>
              </p:ext>
            </p:extLst>
          </p:nvPr>
        </p:nvGraphicFramePr>
        <p:xfrm>
          <a:off x="505550" y="849745"/>
          <a:ext cx="10121261" cy="6053976"/>
        </p:xfrm>
        <a:graphic>
          <a:graphicData uri="http://schemas.openxmlformats.org/drawingml/2006/table">
            <a:tbl>
              <a:tblPr rtl="1" firstRow="1" bandRow="1">
                <a:tableStyleId>{2D5ABB26-0587-4C30-8999-92F81FD0307C}</a:tableStyleId>
              </a:tblPr>
              <a:tblGrid>
                <a:gridCol w="10121261">
                  <a:extLst>
                    <a:ext uri="{9D8B030D-6E8A-4147-A177-3AD203B41FA5}">
                      <a16:colId xmlns:a16="http://schemas.microsoft.com/office/drawing/2014/main" val="20000"/>
                    </a:ext>
                  </a:extLst>
                </a:gridCol>
              </a:tblGrid>
              <a:tr h="6053976">
                <a:tc>
                  <a:txBody>
                    <a:bodyPr/>
                    <a:lstStyle/>
                    <a:p>
                      <a:pPr algn="l" rtl="0"/>
                      <a:r>
                        <a:rPr lang="en-US" sz="2000" dirty="0" smtClean="0">
                          <a:solidFill>
                            <a:schemeClr val="bg1">
                              <a:lumMod val="75000"/>
                            </a:schemeClr>
                          </a:solidFill>
                        </a:rPr>
                        <a:t>static void Main(string[] </a:t>
                      </a:r>
                      <a:r>
                        <a:rPr lang="en-US" sz="2000" dirty="0" err="1" smtClean="0">
                          <a:solidFill>
                            <a:schemeClr val="bg1">
                              <a:lumMod val="75000"/>
                            </a:schemeClr>
                          </a:solidFill>
                        </a:rPr>
                        <a:t>args</a:t>
                      </a:r>
                      <a:r>
                        <a:rPr lang="en-US" sz="2000" dirty="0" smtClean="0">
                          <a:solidFill>
                            <a:schemeClr val="bg1">
                              <a:lumMod val="75000"/>
                            </a:schemeClr>
                          </a:solidFill>
                        </a:rPr>
                        <a:t>)</a:t>
                      </a:r>
                    </a:p>
                    <a:p>
                      <a:pPr algn="l" rtl="0"/>
                      <a:r>
                        <a:rPr lang="en-US" sz="2000" dirty="0" smtClean="0">
                          <a:solidFill>
                            <a:schemeClr val="bg1">
                              <a:lumMod val="75000"/>
                            </a:schemeClr>
                          </a:solidFill>
                        </a:rPr>
                        <a:t>{</a:t>
                      </a:r>
                    </a:p>
                    <a:p>
                      <a:pPr algn="l" rtl="0"/>
                      <a:r>
                        <a:rPr lang="en-US" sz="2000" dirty="0" smtClean="0">
                          <a:solidFill>
                            <a:schemeClr val="bg1">
                              <a:lumMod val="75000"/>
                            </a:schemeClr>
                          </a:solidFill>
                        </a:rPr>
                        <a:t>    </a:t>
                      </a:r>
                      <a:r>
                        <a:rPr lang="en-US" sz="2000" dirty="0" err="1" smtClean="0">
                          <a:solidFill>
                            <a:schemeClr val="bg1">
                              <a:lumMod val="75000"/>
                            </a:schemeClr>
                          </a:solidFill>
                        </a:rPr>
                        <a:t>Console.WriteLine</a:t>
                      </a:r>
                      <a:r>
                        <a:rPr lang="en-US" sz="2000" dirty="0" smtClean="0">
                          <a:solidFill>
                            <a:schemeClr val="bg1">
                              <a:lumMod val="75000"/>
                            </a:schemeClr>
                          </a:solidFill>
                        </a:rPr>
                        <a:t>("Start running...");</a:t>
                      </a:r>
                    </a:p>
                    <a:p>
                      <a:pPr algn="l" rtl="0"/>
                      <a:r>
                        <a:rPr lang="en-US" sz="2000" dirty="0" smtClean="0">
                          <a:solidFill>
                            <a:schemeClr val="bg1"/>
                          </a:solidFill>
                        </a:rPr>
                        <a:t>    </a:t>
                      </a:r>
                      <a:r>
                        <a:rPr lang="en-US" sz="2000" b="1" dirty="0" smtClean="0">
                          <a:solidFill>
                            <a:schemeClr val="bg1"/>
                          </a:solidFill>
                        </a:rPr>
                        <a:t>Task&lt;</a:t>
                      </a:r>
                      <a:r>
                        <a:rPr lang="en-US" sz="2000" b="1" dirty="0" err="1" smtClean="0">
                          <a:solidFill>
                            <a:schemeClr val="bg1"/>
                          </a:solidFill>
                        </a:rPr>
                        <a:t>int</a:t>
                      </a:r>
                      <a:r>
                        <a:rPr lang="en-US" sz="2000" b="1" dirty="0" smtClean="0">
                          <a:solidFill>
                            <a:schemeClr val="bg1"/>
                          </a:solidFill>
                        </a:rPr>
                        <a:t>&gt; </a:t>
                      </a:r>
                      <a:r>
                        <a:rPr lang="en-US" sz="2000" b="1" dirty="0" err="1" smtClean="0">
                          <a:solidFill>
                            <a:schemeClr val="bg1"/>
                          </a:solidFill>
                        </a:rPr>
                        <a:t>task_result</a:t>
                      </a:r>
                      <a:r>
                        <a:rPr lang="en-US" sz="2000" b="1" dirty="0" smtClean="0">
                          <a:solidFill>
                            <a:schemeClr val="bg1"/>
                          </a:solidFill>
                        </a:rPr>
                        <a:t> = </a:t>
                      </a:r>
                      <a:r>
                        <a:rPr lang="en-US" sz="2000" b="1" dirty="0" err="1" smtClean="0">
                          <a:solidFill>
                            <a:schemeClr val="bg1"/>
                          </a:solidFill>
                        </a:rPr>
                        <a:t>Task.Run</a:t>
                      </a:r>
                      <a:r>
                        <a:rPr lang="en-US" sz="2000" b="1" dirty="0" smtClean="0">
                          <a:solidFill>
                            <a:schemeClr val="bg1"/>
                          </a:solidFill>
                        </a:rPr>
                        <a:t>(() =&gt; { return </a:t>
                      </a:r>
                      <a:r>
                        <a:rPr lang="en-US" sz="2000" b="1" dirty="0" err="1" smtClean="0">
                          <a:solidFill>
                            <a:schemeClr val="bg1"/>
                          </a:solidFill>
                        </a:rPr>
                        <a:t>CalcPrimeNumbers</a:t>
                      </a:r>
                      <a:r>
                        <a:rPr lang="en-US" sz="2000" b="1" dirty="0" smtClean="0">
                          <a:solidFill>
                            <a:schemeClr val="bg1"/>
                          </a:solidFill>
                        </a:rPr>
                        <a:t>(300000); });</a:t>
                      </a:r>
                    </a:p>
                    <a:p>
                      <a:pPr algn="l" rtl="0"/>
                      <a:r>
                        <a:rPr lang="en-US" sz="2000" b="1" dirty="0" smtClean="0">
                          <a:solidFill>
                            <a:schemeClr val="bg1"/>
                          </a:solidFill>
                        </a:rPr>
                        <a:t>    </a:t>
                      </a:r>
                      <a:r>
                        <a:rPr lang="en-US" sz="2000" b="1" dirty="0" err="1" smtClean="0">
                          <a:solidFill>
                            <a:schemeClr val="bg1"/>
                          </a:solidFill>
                        </a:rPr>
                        <a:t>var</a:t>
                      </a:r>
                      <a:r>
                        <a:rPr lang="en-US" sz="2000" b="1" dirty="0" smtClean="0">
                          <a:solidFill>
                            <a:schemeClr val="bg1"/>
                          </a:solidFill>
                        </a:rPr>
                        <a:t> </a:t>
                      </a:r>
                      <a:r>
                        <a:rPr lang="en-US" sz="2000" b="1" dirty="0" err="1" smtClean="0">
                          <a:solidFill>
                            <a:schemeClr val="bg1"/>
                          </a:solidFill>
                        </a:rPr>
                        <a:t>awaiter</a:t>
                      </a:r>
                      <a:r>
                        <a:rPr lang="en-US" sz="2000" b="1" dirty="0" smtClean="0">
                          <a:solidFill>
                            <a:schemeClr val="bg1"/>
                          </a:solidFill>
                        </a:rPr>
                        <a:t> = </a:t>
                      </a:r>
                      <a:r>
                        <a:rPr lang="en-US" sz="2000" b="1" dirty="0" err="1" smtClean="0">
                          <a:solidFill>
                            <a:schemeClr val="bg1"/>
                          </a:solidFill>
                        </a:rPr>
                        <a:t>task_result.GetAwaiter</a:t>
                      </a:r>
                      <a:r>
                        <a:rPr lang="en-US" sz="2000" b="1" dirty="0" smtClean="0">
                          <a:solidFill>
                            <a:schemeClr val="bg1"/>
                          </a:solidFill>
                        </a:rPr>
                        <a:t>();</a:t>
                      </a:r>
                    </a:p>
                    <a:p>
                      <a:pPr algn="l" rtl="0"/>
                      <a:r>
                        <a:rPr lang="en-US" sz="2000" b="1" dirty="0" smtClean="0">
                          <a:solidFill>
                            <a:schemeClr val="bg1"/>
                          </a:solidFill>
                        </a:rPr>
                        <a:t>    </a:t>
                      </a:r>
                      <a:r>
                        <a:rPr lang="en-US" sz="2000" b="1" dirty="0" err="1" smtClean="0">
                          <a:solidFill>
                            <a:schemeClr val="bg1"/>
                          </a:solidFill>
                        </a:rPr>
                        <a:t>awaiter.OnCompleted</a:t>
                      </a:r>
                      <a:r>
                        <a:rPr lang="en-US" sz="2000" b="1" dirty="0" smtClean="0">
                          <a:solidFill>
                            <a:schemeClr val="bg1"/>
                          </a:solidFill>
                        </a:rPr>
                        <a:t>(() =&gt;</a:t>
                      </a:r>
                    </a:p>
                    <a:p>
                      <a:pPr algn="l" rtl="0"/>
                      <a:r>
                        <a:rPr lang="en-US" sz="2000" b="1" dirty="0" smtClean="0">
                          <a:solidFill>
                            <a:schemeClr val="bg1"/>
                          </a:solidFill>
                        </a:rPr>
                        <a:t>    {</a:t>
                      </a:r>
                    </a:p>
                    <a:p>
                      <a:pPr algn="l" rtl="0"/>
                      <a:r>
                        <a:rPr lang="en-US" sz="2000" b="1" dirty="0" smtClean="0">
                          <a:solidFill>
                            <a:schemeClr val="bg1"/>
                          </a:solidFill>
                        </a:rPr>
                        <a:t>        result = </a:t>
                      </a:r>
                      <a:r>
                        <a:rPr lang="en-US" sz="2000" b="1" dirty="0" err="1" smtClean="0">
                          <a:solidFill>
                            <a:schemeClr val="bg1"/>
                          </a:solidFill>
                        </a:rPr>
                        <a:t>awaiter.GetResult</a:t>
                      </a:r>
                      <a:r>
                        <a:rPr lang="en-US" sz="2000" b="1" dirty="0" smtClean="0">
                          <a:solidFill>
                            <a:schemeClr val="bg1"/>
                          </a:solidFill>
                        </a:rPr>
                        <a:t>();</a:t>
                      </a:r>
                    </a:p>
                    <a:p>
                      <a:pPr algn="l" rtl="0"/>
                      <a:r>
                        <a:rPr lang="en-US" sz="2000" b="1" dirty="0" smtClean="0">
                          <a:solidFill>
                            <a:schemeClr val="bg1"/>
                          </a:solidFill>
                        </a:rPr>
                        <a:t>        </a:t>
                      </a:r>
                      <a:r>
                        <a:rPr lang="en-US" sz="2000" b="1" dirty="0" err="1" smtClean="0">
                          <a:solidFill>
                            <a:schemeClr val="bg1"/>
                          </a:solidFill>
                        </a:rPr>
                        <a:t>Console.WriteLine</a:t>
                      </a:r>
                      <a:r>
                        <a:rPr lang="en-US" sz="2000" b="1" dirty="0" smtClean="0">
                          <a:solidFill>
                            <a:schemeClr val="bg1"/>
                          </a:solidFill>
                        </a:rPr>
                        <a:t>("The answer is {0}", result);</a:t>
                      </a:r>
                    </a:p>
                    <a:p>
                      <a:pPr algn="l" rtl="0"/>
                      <a:r>
                        <a:rPr lang="en-US" sz="2000" b="1" dirty="0" smtClean="0">
                          <a:solidFill>
                            <a:schemeClr val="bg1"/>
                          </a:solidFill>
                        </a:rPr>
                        <a:t>    });</a:t>
                      </a:r>
                    </a:p>
                    <a:p>
                      <a:pPr algn="l" rtl="0"/>
                      <a:r>
                        <a:rPr lang="en-US" sz="2000" dirty="0" smtClean="0">
                          <a:solidFill>
                            <a:schemeClr val="bg1"/>
                          </a:solidFill>
                        </a:rPr>
                        <a:t>    </a:t>
                      </a:r>
                      <a:r>
                        <a:rPr lang="en-US" sz="2000" dirty="0" err="1" smtClean="0">
                          <a:solidFill>
                            <a:schemeClr val="bg1">
                              <a:lumMod val="75000"/>
                            </a:schemeClr>
                          </a:solidFill>
                        </a:rPr>
                        <a:t>Console.WriteLine</a:t>
                      </a:r>
                      <a:r>
                        <a:rPr lang="en-US" sz="2000" dirty="0" smtClean="0">
                          <a:solidFill>
                            <a:schemeClr val="bg1">
                              <a:lumMod val="75000"/>
                            </a:schemeClr>
                          </a:solidFill>
                        </a:rPr>
                        <a:t>("Main continue ......");</a:t>
                      </a:r>
                    </a:p>
                    <a:p>
                      <a:pPr algn="l" rtl="0"/>
                      <a:r>
                        <a:rPr lang="en-US" sz="2000" dirty="0" smtClean="0">
                          <a:solidFill>
                            <a:schemeClr val="bg1">
                              <a:lumMod val="75000"/>
                            </a:schemeClr>
                          </a:solidFill>
                        </a:rPr>
                        <a:t>    </a:t>
                      </a:r>
                      <a:r>
                        <a:rPr lang="en-US" sz="2000" dirty="0" err="1" smtClean="0">
                          <a:solidFill>
                            <a:schemeClr val="bg1">
                              <a:lumMod val="75000"/>
                            </a:schemeClr>
                          </a:solidFill>
                        </a:rPr>
                        <a:t>Console.ReadLine</a:t>
                      </a:r>
                      <a:r>
                        <a:rPr lang="en-US" sz="2000" dirty="0" smtClean="0">
                          <a:solidFill>
                            <a:schemeClr val="bg1">
                              <a:lumMod val="75000"/>
                            </a:schemeClr>
                          </a:solidFill>
                        </a:rPr>
                        <a:t>();</a:t>
                      </a:r>
                    </a:p>
                    <a:p>
                      <a:pPr algn="l" rtl="0"/>
                      <a:r>
                        <a:rPr lang="en-US" sz="2000" dirty="0" smtClean="0">
                          <a:solidFill>
                            <a:schemeClr val="bg1">
                              <a:lumMod val="75000"/>
                            </a:schemeClr>
                          </a:solidFill>
                        </a:rPr>
                        <a:t>}</a:t>
                      </a:r>
                    </a:p>
                    <a:p>
                      <a:pPr algn="l" rtl="0"/>
                      <a:r>
                        <a:rPr lang="en-US" sz="2000" dirty="0" smtClean="0">
                          <a:solidFill>
                            <a:schemeClr val="bg1"/>
                          </a:solidFill>
                        </a:rPr>
                        <a:t>public static </a:t>
                      </a:r>
                      <a:r>
                        <a:rPr lang="en-US" sz="2000" dirty="0" err="1" smtClean="0">
                          <a:solidFill>
                            <a:schemeClr val="bg1"/>
                          </a:solidFill>
                        </a:rPr>
                        <a:t>int</a:t>
                      </a:r>
                      <a:r>
                        <a:rPr lang="en-US" sz="2000" dirty="0" smtClean="0">
                          <a:solidFill>
                            <a:schemeClr val="bg1"/>
                          </a:solidFill>
                        </a:rPr>
                        <a:t> </a:t>
                      </a:r>
                      <a:r>
                        <a:rPr lang="en-US" sz="2000" dirty="0" err="1" smtClean="0">
                          <a:solidFill>
                            <a:schemeClr val="bg1"/>
                          </a:solidFill>
                        </a:rPr>
                        <a:t>CalcPrimeNumbers</a:t>
                      </a:r>
                      <a:r>
                        <a:rPr lang="en-US" sz="2000" dirty="0" smtClean="0">
                          <a:solidFill>
                            <a:schemeClr val="bg1"/>
                          </a:solidFill>
                        </a:rPr>
                        <a:t>(</a:t>
                      </a:r>
                      <a:r>
                        <a:rPr lang="en-US" sz="2000" dirty="0" err="1" smtClean="0">
                          <a:solidFill>
                            <a:schemeClr val="bg1"/>
                          </a:solidFill>
                        </a:rPr>
                        <a:t>int</a:t>
                      </a:r>
                      <a:r>
                        <a:rPr lang="en-US" sz="2000" dirty="0" smtClean="0">
                          <a:solidFill>
                            <a:schemeClr val="bg1"/>
                          </a:solidFill>
                        </a:rPr>
                        <a:t> </a:t>
                      </a:r>
                      <a:r>
                        <a:rPr lang="en-US" sz="2000" dirty="0" err="1" smtClean="0">
                          <a:solidFill>
                            <a:schemeClr val="bg1"/>
                          </a:solidFill>
                        </a:rPr>
                        <a:t>num</a:t>
                      </a:r>
                      <a:r>
                        <a:rPr lang="en-US" sz="2000" dirty="0" smtClean="0">
                          <a:solidFill>
                            <a:schemeClr val="bg1"/>
                          </a:solidFill>
                        </a:rPr>
                        <a:t>)</a:t>
                      </a:r>
                    </a:p>
                    <a:p>
                      <a:pPr algn="l" rtl="0"/>
                      <a:r>
                        <a:rPr lang="en-US" sz="2000" dirty="0" smtClean="0">
                          <a:solidFill>
                            <a:schemeClr val="bg1"/>
                          </a:solidFill>
                        </a:rPr>
                        <a:t>{</a:t>
                      </a:r>
                    </a:p>
                    <a:p>
                      <a:pPr algn="l" rtl="0"/>
                      <a:r>
                        <a:rPr lang="en-US" sz="2000" dirty="0" smtClean="0">
                          <a:solidFill>
                            <a:schemeClr val="bg1"/>
                          </a:solidFill>
                        </a:rPr>
                        <a:t>    </a:t>
                      </a:r>
                      <a:r>
                        <a:rPr lang="en-US" sz="2000" dirty="0" err="1" smtClean="0">
                          <a:solidFill>
                            <a:schemeClr val="bg1"/>
                          </a:solidFill>
                        </a:rPr>
                        <a:t>int</a:t>
                      </a:r>
                      <a:r>
                        <a:rPr lang="en-US" sz="2000" dirty="0" smtClean="0">
                          <a:solidFill>
                            <a:schemeClr val="bg1"/>
                          </a:solidFill>
                        </a:rPr>
                        <a:t> count = 0;</a:t>
                      </a:r>
                    </a:p>
                    <a:p>
                      <a:pPr algn="l" rtl="0"/>
                      <a:r>
                        <a:rPr lang="en-US" sz="2000" dirty="0" smtClean="0">
                          <a:solidFill>
                            <a:schemeClr val="bg1"/>
                          </a:solidFill>
                        </a:rPr>
                        <a:t>     . . .</a:t>
                      </a:r>
                    </a:p>
                    <a:p>
                      <a:pPr algn="l" rtl="0"/>
                      <a:r>
                        <a:rPr lang="en-US" sz="2000" dirty="0" smtClean="0">
                          <a:solidFill>
                            <a:schemeClr val="bg1"/>
                          </a:solidFill>
                        </a:rPr>
                        <a:t>    return count;</a:t>
                      </a:r>
                    </a:p>
                    <a:p>
                      <a:pPr algn="l" rtl="0"/>
                      <a:r>
                        <a:rPr lang="en-US" sz="2000" dirty="0" smtClean="0">
                          <a:solidFill>
                            <a:schemeClr val="bg1"/>
                          </a:solidFill>
                        </a:rPr>
                        <a:t>}</a:t>
                      </a:r>
                    </a:p>
                  </a:txBody>
                  <a:tcPr/>
                </a:tc>
                <a:extLst>
                  <a:ext uri="{0D108BD9-81ED-4DB2-BD59-A6C34878D82A}">
                    <a16:rowId xmlns:a16="http://schemas.microsoft.com/office/drawing/2014/main" val="10000"/>
                  </a:ext>
                </a:extLst>
              </a:tr>
            </a:tbl>
          </a:graphicData>
        </a:graphic>
      </p:graphicFrame>
      <p:pic>
        <p:nvPicPr>
          <p:cNvPr id="5" name="Picture 4"/>
          <p:cNvPicPr/>
          <p:nvPr/>
        </p:nvPicPr>
        <p:blipFill>
          <a:blip r:embed="rId2"/>
          <a:stretch>
            <a:fillRect/>
          </a:stretch>
        </p:blipFill>
        <p:spPr>
          <a:xfrm>
            <a:off x="6471564" y="3477085"/>
            <a:ext cx="5027209" cy="2821116"/>
          </a:xfrm>
          <a:prstGeom prst="rect">
            <a:avLst/>
          </a:prstGeom>
        </p:spPr>
      </p:pic>
    </p:spTree>
    <p:extLst>
      <p:ext uri="{BB962C8B-B14F-4D97-AF65-F5344CB8AC3E}">
        <p14:creationId xmlns:p14="http://schemas.microsoft.com/office/powerpoint/2010/main" val="9210539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927966"/>
          </a:xfrm>
        </p:spPr>
        <p:txBody>
          <a:bodyPr/>
          <a:lstStyle/>
          <a:p>
            <a:r>
              <a:rPr lang="en-US" b="1" dirty="0" smtClean="0">
                <a:solidFill>
                  <a:schemeClr val="bg1"/>
                </a:solidFill>
              </a:rPr>
              <a:t>Async and Await</a:t>
            </a:r>
            <a:endParaRPr lang="he-IL" dirty="0">
              <a:solidFill>
                <a:schemeClr val="bg1"/>
              </a:solidFill>
            </a:endParaRPr>
          </a:p>
        </p:txBody>
      </p:sp>
      <p:sp>
        <p:nvSpPr>
          <p:cNvPr id="3" name="Content Placeholder 2"/>
          <p:cNvSpPr>
            <a:spLocks noGrp="1"/>
          </p:cNvSpPr>
          <p:nvPr>
            <p:ph idx="1"/>
          </p:nvPr>
        </p:nvSpPr>
        <p:spPr>
          <a:xfrm>
            <a:off x="838200" y="849744"/>
            <a:ext cx="10515600" cy="5708073"/>
          </a:xfrm>
        </p:spPr>
        <p:txBody>
          <a:bodyPr>
            <a:normAutofit/>
          </a:bodyPr>
          <a:lstStyle/>
          <a:p>
            <a:pPr marL="0" indent="0">
              <a:buNone/>
            </a:pPr>
            <a:r>
              <a:rPr lang="en-US" sz="3600" b="1" dirty="0">
                <a:solidFill>
                  <a:srgbClr val="DF5327"/>
                </a:solidFill>
              </a:rPr>
              <a:t>async</a:t>
            </a:r>
            <a:endParaRPr lang="he-IL" sz="3600" b="1" dirty="0">
              <a:solidFill>
                <a:srgbClr val="DF5327"/>
              </a:solidFill>
            </a:endParaRPr>
          </a:p>
          <a:p>
            <a:r>
              <a:rPr lang="he-IL" dirty="0" smtClean="0">
                <a:solidFill>
                  <a:schemeClr val="bg1">
                    <a:lumMod val="95000"/>
                  </a:schemeClr>
                </a:solidFill>
              </a:rPr>
              <a:t>המילים </a:t>
            </a:r>
            <a:r>
              <a:rPr lang="he-IL" dirty="0">
                <a:solidFill>
                  <a:schemeClr val="bg1">
                    <a:lumMod val="95000"/>
                  </a:schemeClr>
                </a:solidFill>
              </a:rPr>
              <a:t>השמורות </a:t>
            </a:r>
            <a:r>
              <a:rPr lang="en-US" dirty="0" smtClean="0">
                <a:solidFill>
                  <a:schemeClr val="bg1">
                    <a:lumMod val="95000"/>
                  </a:schemeClr>
                </a:solidFill>
              </a:rPr>
              <a:t> async </a:t>
            </a:r>
            <a:r>
              <a:rPr lang="he-IL" dirty="0">
                <a:solidFill>
                  <a:schemeClr val="bg1">
                    <a:lumMod val="95000"/>
                  </a:schemeClr>
                </a:solidFill>
              </a:rPr>
              <a:t>ו-</a:t>
            </a:r>
            <a:r>
              <a:rPr lang="en-US" dirty="0">
                <a:solidFill>
                  <a:schemeClr val="bg1">
                    <a:lumMod val="95000"/>
                  </a:schemeClr>
                </a:solidFill>
              </a:rPr>
              <a:t>await </a:t>
            </a:r>
            <a:r>
              <a:rPr lang="he-IL" dirty="0" smtClean="0">
                <a:solidFill>
                  <a:schemeClr val="bg1">
                    <a:lumMod val="95000"/>
                  </a:schemeClr>
                </a:solidFill>
              </a:rPr>
              <a:t> הם </a:t>
            </a:r>
            <a:r>
              <a:rPr lang="he-IL" dirty="0">
                <a:solidFill>
                  <a:schemeClr val="bg1">
                    <a:lumMod val="95000"/>
                  </a:schemeClr>
                </a:solidFill>
              </a:rPr>
              <a:t>לב ליבו של התכנות האסינכרוני </a:t>
            </a:r>
            <a:r>
              <a:rPr lang="he-IL" dirty="0" smtClean="0">
                <a:solidFill>
                  <a:schemeClr val="bg1">
                    <a:lumMod val="95000"/>
                  </a:schemeClr>
                </a:solidFill>
              </a:rPr>
              <a:t>ב- </a:t>
            </a:r>
            <a:r>
              <a:rPr lang="en-US" dirty="0" smtClean="0">
                <a:solidFill>
                  <a:schemeClr val="bg1">
                    <a:lumMod val="95000"/>
                  </a:schemeClr>
                </a:solidFill>
              </a:rPr>
              <a:t>C</a:t>
            </a:r>
            <a:r>
              <a:rPr lang="en-US" dirty="0">
                <a:solidFill>
                  <a:schemeClr val="bg1">
                    <a:lumMod val="95000"/>
                  </a:schemeClr>
                </a:solidFill>
              </a:rPr>
              <a:t># </a:t>
            </a:r>
            <a:r>
              <a:rPr lang="en-US" dirty="0" smtClean="0">
                <a:solidFill>
                  <a:schemeClr val="bg1">
                    <a:lumMod val="95000"/>
                  </a:schemeClr>
                </a:solidFill>
              </a:rPr>
              <a:t>5</a:t>
            </a:r>
            <a:endParaRPr lang="en-US" dirty="0">
              <a:solidFill>
                <a:schemeClr val="bg1">
                  <a:lumMod val="95000"/>
                </a:schemeClr>
              </a:solidFill>
            </a:endParaRPr>
          </a:p>
          <a:p>
            <a:r>
              <a:rPr lang="he-IL" dirty="0">
                <a:solidFill>
                  <a:schemeClr val="bg1">
                    <a:lumMod val="95000"/>
                  </a:schemeClr>
                </a:solidFill>
              </a:rPr>
              <a:t>המילים השמורות הללו מסתירות בחובן יכולת לכתוב מתודות אסינכרוניות בצורה ברורה ונהירה כמעט כמו שכותבים מתודות סינכרוניות.</a:t>
            </a:r>
          </a:p>
          <a:p>
            <a:r>
              <a:rPr lang="he-IL" dirty="0">
                <a:solidFill>
                  <a:schemeClr val="bg1">
                    <a:lumMod val="95000"/>
                  </a:schemeClr>
                </a:solidFill>
              </a:rPr>
              <a:t>באמצעות </a:t>
            </a:r>
            <a:r>
              <a:rPr lang="en-US" dirty="0">
                <a:solidFill>
                  <a:schemeClr val="bg1">
                    <a:lumMod val="95000"/>
                  </a:schemeClr>
                </a:solidFill>
              </a:rPr>
              <a:t>async </a:t>
            </a:r>
            <a:r>
              <a:rPr lang="he-IL" dirty="0" smtClean="0">
                <a:solidFill>
                  <a:schemeClr val="bg1">
                    <a:lumMod val="95000"/>
                  </a:schemeClr>
                </a:solidFill>
              </a:rPr>
              <a:t> מתווספת </a:t>
            </a:r>
            <a:r>
              <a:rPr lang="he-IL" dirty="0">
                <a:solidFill>
                  <a:schemeClr val="bg1">
                    <a:lumMod val="95000"/>
                  </a:schemeClr>
                </a:solidFill>
              </a:rPr>
              <a:t>לחתימה של המתודה באמצעותה אנו מכריזים שהמתודה היא מתודה אסינכרונית.</a:t>
            </a:r>
          </a:p>
          <a:p>
            <a:r>
              <a:rPr lang="he-IL" dirty="0">
                <a:solidFill>
                  <a:schemeClr val="bg1">
                    <a:lumMod val="95000"/>
                  </a:schemeClr>
                </a:solidFill>
              </a:rPr>
              <a:t>לדוגמה:</a:t>
            </a:r>
          </a:p>
          <a:p>
            <a:pPr marL="0" indent="0" algn="ctr">
              <a:buNone/>
            </a:pPr>
            <a:r>
              <a:rPr lang="en-US" b="1" dirty="0">
                <a:solidFill>
                  <a:schemeClr val="bg1">
                    <a:lumMod val="95000"/>
                  </a:schemeClr>
                </a:solidFill>
              </a:rPr>
              <a:t>async Task&lt;int&gt; </a:t>
            </a:r>
            <a:r>
              <a:rPr lang="en-US" b="1" dirty="0" err="1">
                <a:solidFill>
                  <a:schemeClr val="bg1">
                    <a:lumMod val="95000"/>
                  </a:schemeClr>
                </a:solidFill>
              </a:rPr>
              <a:t>AccessTheWebAsync</a:t>
            </a:r>
            <a:r>
              <a:rPr lang="en-US" b="1" dirty="0" smtClean="0">
                <a:solidFill>
                  <a:schemeClr val="bg1">
                    <a:lumMod val="95000"/>
                  </a:schemeClr>
                </a:solidFill>
              </a:rPr>
              <a:t>(){…}</a:t>
            </a:r>
            <a:endParaRPr lang="en-US" b="1" dirty="0">
              <a:solidFill>
                <a:schemeClr val="bg1">
                  <a:lumMod val="95000"/>
                </a:schemeClr>
              </a:solidFill>
            </a:endParaRPr>
          </a:p>
          <a:p>
            <a:r>
              <a:rPr lang="he-IL" dirty="0">
                <a:solidFill>
                  <a:schemeClr val="bg1">
                    <a:lumMod val="95000"/>
                  </a:schemeClr>
                </a:solidFill>
              </a:rPr>
              <a:t>מקובל ששם המתודות האסינכרוניות יסתיים ב-</a:t>
            </a:r>
            <a:r>
              <a:rPr lang="en-US" dirty="0">
                <a:solidFill>
                  <a:schemeClr val="bg1">
                    <a:lumMod val="95000"/>
                  </a:schemeClr>
                </a:solidFill>
              </a:rPr>
              <a:t>Async.</a:t>
            </a:r>
          </a:p>
          <a:p>
            <a:endParaRPr lang="he-IL" dirty="0">
              <a:solidFill>
                <a:schemeClr val="bg1">
                  <a:lumMod val="95000"/>
                </a:schemeClr>
              </a:solidFill>
            </a:endParaRPr>
          </a:p>
        </p:txBody>
      </p:sp>
    </p:spTree>
    <p:extLst>
      <p:ext uri="{BB962C8B-B14F-4D97-AF65-F5344CB8AC3E}">
        <p14:creationId xmlns:p14="http://schemas.microsoft.com/office/powerpoint/2010/main" val="31110816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b="1" dirty="0">
                <a:solidFill>
                  <a:schemeClr val="bg1"/>
                </a:solidFill>
              </a:rPr>
              <a:t>מה זה </a:t>
            </a:r>
            <a:r>
              <a:rPr lang="he-IL" b="1" dirty="0" smtClean="0">
                <a:solidFill>
                  <a:schemeClr val="bg1"/>
                </a:solidFill>
              </a:rPr>
              <a:t>אסינכרוני?</a:t>
            </a:r>
            <a:endParaRPr lang="he-IL" b="1" dirty="0">
              <a:solidFill>
                <a:schemeClr val="bg1"/>
              </a:solidFill>
            </a:endParaRPr>
          </a:p>
        </p:txBody>
      </p:sp>
      <p:sp>
        <p:nvSpPr>
          <p:cNvPr id="3" name="Content Placeholder 2"/>
          <p:cNvSpPr>
            <a:spLocks noGrp="1"/>
          </p:cNvSpPr>
          <p:nvPr>
            <p:ph idx="1"/>
          </p:nvPr>
        </p:nvSpPr>
        <p:spPr/>
        <p:txBody>
          <a:bodyPr/>
          <a:lstStyle/>
          <a:p>
            <a:pPr marL="0" indent="0">
              <a:buNone/>
            </a:pPr>
            <a:r>
              <a:rPr lang="he-IL" dirty="0">
                <a:solidFill>
                  <a:schemeClr val="bg1"/>
                </a:solidFill>
              </a:rPr>
              <a:t>עומדות לפנינו מספר מטלות, נבצע אותם במקביל.</a:t>
            </a:r>
          </a:p>
          <a:p>
            <a:pPr marL="971550" lvl="1" indent="-514350">
              <a:buFont typeface="+mj-lt"/>
              <a:buAutoNum type="arabicPeriod"/>
            </a:pPr>
            <a:r>
              <a:rPr lang="he-IL" dirty="0">
                <a:solidFill>
                  <a:schemeClr val="bg1"/>
                </a:solidFill>
              </a:rPr>
              <a:t>נתחיל לבצע את המטלה הראשונה.</a:t>
            </a:r>
          </a:p>
          <a:p>
            <a:pPr marL="971550" lvl="1" indent="-514350">
              <a:buFont typeface="+mj-lt"/>
              <a:buAutoNum type="arabicPeriod"/>
            </a:pPr>
            <a:r>
              <a:rPr lang="he-IL" dirty="0">
                <a:solidFill>
                  <a:schemeClr val="bg1"/>
                </a:solidFill>
              </a:rPr>
              <a:t>במקביל נתחיל את המטלה השנייה</a:t>
            </a:r>
          </a:p>
          <a:p>
            <a:pPr marL="971550" lvl="1" indent="-514350">
              <a:buFont typeface="+mj-lt"/>
              <a:buAutoNum type="arabicPeriod"/>
            </a:pPr>
            <a:r>
              <a:rPr lang="he-IL" dirty="0">
                <a:solidFill>
                  <a:schemeClr val="bg1"/>
                </a:solidFill>
              </a:rPr>
              <a:t>במקביל נוכל להתחיל גם את השלישית.</a:t>
            </a:r>
          </a:p>
          <a:p>
            <a:pPr marL="0" indent="0">
              <a:buNone/>
            </a:pPr>
            <a:r>
              <a:rPr lang="he-IL" dirty="0">
                <a:solidFill>
                  <a:schemeClr val="bg1"/>
                </a:solidFill>
              </a:rPr>
              <a:t/>
            </a:r>
            <a:br>
              <a:rPr lang="he-IL" dirty="0">
                <a:solidFill>
                  <a:schemeClr val="bg1"/>
                </a:solidFill>
              </a:rPr>
            </a:br>
            <a:endParaRPr lang="he-IL" dirty="0">
              <a:solidFill>
                <a:schemeClr val="bg1"/>
              </a:solidFill>
            </a:endParaRPr>
          </a:p>
        </p:txBody>
      </p:sp>
      <p:pic>
        <p:nvPicPr>
          <p:cNvPr id="4" name="Picture 3"/>
          <p:cNvPicPr>
            <a:picLocks noChangeAspect="1"/>
          </p:cNvPicPr>
          <p:nvPr/>
        </p:nvPicPr>
        <p:blipFill>
          <a:blip r:embed="rId2"/>
          <a:stretch>
            <a:fillRect/>
          </a:stretch>
        </p:blipFill>
        <p:spPr>
          <a:xfrm>
            <a:off x="610914" y="1438845"/>
            <a:ext cx="5982535" cy="4229690"/>
          </a:xfrm>
          <a:prstGeom prst="rect">
            <a:avLst/>
          </a:prstGeom>
        </p:spPr>
      </p:pic>
      <p:sp>
        <p:nvSpPr>
          <p:cNvPr id="5" name="TextBox 4"/>
          <p:cNvSpPr txBox="1"/>
          <p:nvPr/>
        </p:nvSpPr>
        <p:spPr>
          <a:xfrm>
            <a:off x="2510444" y="5402573"/>
            <a:ext cx="1986742" cy="707886"/>
          </a:xfrm>
          <a:prstGeom prst="rect">
            <a:avLst/>
          </a:prstGeom>
          <a:noFill/>
        </p:spPr>
        <p:txBody>
          <a:bodyPr wrap="square" rtlCol="1">
            <a:spAutoFit/>
          </a:bodyPr>
          <a:lstStyle/>
          <a:p>
            <a:pPr algn="r" rtl="1"/>
            <a:r>
              <a:rPr lang="he-IL" sz="4000" dirty="0" smtClean="0">
                <a:solidFill>
                  <a:schemeClr val="bg1"/>
                </a:solidFill>
              </a:rPr>
              <a:t>ציר הזמן</a:t>
            </a:r>
            <a:endParaRPr lang="he-IL" sz="4000" dirty="0">
              <a:solidFill>
                <a:schemeClr val="bg1"/>
              </a:solidFill>
            </a:endParaRPr>
          </a:p>
        </p:txBody>
      </p:sp>
      <p:sp>
        <p:nvSpPr>
          <p:cNvPr id="6" name="TextBox 5"/>
          <p:cNvSpPr txBox="1"/>
          <p:nvPr/>
        </p:nvSpPr>
        <p:spPr>
          <a:xfrm rot="16200000">
            <a:off x="-309609" y="3199747"/>
            <a:ext cx="1587731" cy="707886"/>
          </a:xfrm>
          <a:prstGeom prst="rect">
            <a:avLst/>
          </a:prstGeom>
          <a:noFill/>
        </p:spPr>
        <p:txBody>
          <a:bodyPr wrap="square" rtlCol="1">
            <a:spAutoFit/>
          </a:bodyPr>
          <a:lstStyle/>
          <a:p>
            <a:pPr algn="r" rtl="1"/>
            <a:r>
              <a:rPr lang="he-IL" sz="4000" dirty="0" smtClean="0">
                <a:solidFill>
                  <a:schemeClr val="bg1"/>
                </a:solidFill>
              </a:rPr>
              <a:t>מטלות</a:t>
            </a:r>
            <a:endParaRPr lang="he-IL" sz="4000" dirty="0">
              <a:solidFill>
                <a:schemeClr val="bg1"/>
              </a:solidFill>
            </a:endParaRPr>
          </a:p>
        </p:txBody>
      </p:sp>
    </p:spTree>
    <p:extLst>
      <p:ext uri="{BB962C8B-B14F-4D97-AF65-F5344CB8AC3E}">
        <p14:creationId xmlns:p14="http://schemas.microsoft.com/office/powerpoint/2010/main" val="14480349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927966"/>
          </a:xfrm>
        </p:spPr>
        <p:txBody>
          <a:bodyPr/>
          <a:lstStyle/>
          <a:p>
            <a:r>
              <a:rPr lang="en-US" b="1" dirty="0" smtClean="0">
                <a:solidFill>
                  <a:schemeClr val="bg1"/>
                </a:solidFill>
              </a:rPr>
              <a:t>Async and Await</a:t>
            </a:r>
            <a:endParaRPr lang="he-IL" dirty="0">
              <a:solidFill>
                <a:schemeClr val="bg1"/>
              </a:solidFill>
            </a:endParaRPr>
          </a:p>
        </p:txBody>
      </p:sp>
      <p:sp>
        <p:nvSpPr>
          <p:cNvPr id="3" name="Content Placeholder 2"/>
          <p:cNvSpPr>
            <a:spLocks noGrp="1"/>
          </p:cNvSpPr>
          <p:nvPr>
            <p:ph idx="1"/>
          </p:nvPr>
        </p:nvSpPr>
        <p:spPr>
          <a:xfrm>
            <a:off x="838200" y="849744"/>
            <a:ext cx="10515600" cy="5708073"/>
          </a:xfrm>
        </p:spPr>
        <p:txBody>
          <a:bodyPr>
            <a:normAutofit/>
          </a:bodyPr>
          <a:lstStyle/>
          <a:p>
            <a:pPr marL="0" indent="0">
              <a:buNone/>
            </a:pPr>
            <a:r>
              <a:rPr lang="en-US" sz="4000" b="1" dirty="0">
                <a:solidFill>
                  <a:srgbClr val="DF5327"/>
                </a:solidFill>
              </a:rPr>
              <a:t>async</a:t>
            </a:r>
            <a:endParaRPr lang="he-IL" dirty="0" smtClean="0">
              <a:solidFill>
                <a:schemeClr val="bg1">
                  <a:lumMod val="95000"/>
                </a:schemeClr>
              </a:solidFill>
            </a:endParaRPr>
          </a:p>
          <a:p>
            <a:r>
              <a:rPr lang="he-IL" dirty="0" smtClean="0">
                <a:solidFill>
                  <a:schemeClr val="bg1">
                    <a:lumMod val="95000"/>
                  </a:schemeClr>
                </a:solidFill>
              </a:rPr>
              <a:t>הערך </a:t>
            </a:r>
            <a:r>
              <a:rPr lang="he-IL" dirty="0">
                <a:solidFill>
                  <a:schemeClr val="bg1">
                    <a:lumMod val="95000"/>
                  </a:schemeClr>
                </a:solidFill>
              </a:rPr>
              <a:t>המוחזר של מתודה אסינכרונית יכול להיות אחת מהשלוש:</a:t>
            </a:r>
          </a:p>
          <a:p>
            <a:r>
              <a:rPr lang="en-US" dirty="0">
                <a:solidFill>
                  <a:srgbClr val="FFFF00"/>
                </a:solidFill>
              </a:rPr>
              <a:t>Task&lt;</a:t>
            </a:r>
            <a:r>
              <a:rPr lang="en-US" dirty="0" err="1">
                <a:solidFill>
                  <a:srgbClr val="FFFF00"/>
                </a:solidFill>
              </a:rPr>
              <a:t>TResult</a:t>
            </a:r>
            <a:r>
              <a:rPr lang="en-US" dirty="0">
                <a:solidFill>
                  <a:srgbClr val="FFFF00"/>
                </a:solidFill>
              </a:rPr>
              <a:t>&gt;</a:t>
            </a:r>
            <a:r>
              <a:rPr lang="en-US" dirty="0">
                <a:solidFill>
                  <a:schemeClr val="bg1">
                    <a:lumMod val="95000"/>
                  </a:schemeClr>
                </a:solidFill>
              </a:rPr>
              <a:t> </a:t>
            </a:r>
            <a:r>
              <a:rPr lang="he-IL" dirty="0" smtClean="0">
                <a:solidFill>
                  <a:schemeClr val="bg1">
                    <a:lumMod val="95000"/>
                  </a:schemeClr>
                </a:solidFill>
              </a:rPr>
              <a:t> - אם </a:t>
            </a:r>
            <a:r>
              <a:rPr lang="he-IL" dirty="0">
                <a:solidFill>
                  <a:schemeClr val="bg1">
                    <a:lumMod val="95000"/>
                  </a:schemeClr>
                </a:solidFill>
              </a:rPr>
              <a:t>המתודה מחזירה ערך.</a:t>
            </a:r>
          </a:p>
          <a:p>
            <a:r>
              <a:rPr lang="en-US" dirty="0">
                <a:solidFill>
                  <a:srgbClr val="FFFF00"/>
                </a:solidFill>
              </a:rPr>
              <a:t>Task</a:t>
            </a:r>
            <a:r>
              <a:rPr lang="en-US" dirty="0">
                <a:solidFill>
                  <a:schemeClr val="bg1">
                    <a:lumMod val="95000"/>
                  </a:schemeClr>
                </a:solidFill>
              </a:rPr>
              <a:t> </a:t>
            </a:r>
            <a:r>
              <a:rPr lang="he-IL" dirty="0" smtClean="0">
                <a:solidFill>
                  <a:schemeClr val="bg1">
                    <a:lumMod val="95000"/>
                  </a:schemeClr>
                </a:solidFill>
              </a:rPr>
              <a:t> - אם </a:t>
            </a:r>
            <a:r>
              <a:rPr lang="he-IL" dirty="0">
                <a:solidFill>
                  <a:schemeClr val="bg1">
                    <a:lumMod val="95000"/>
                  </a:schemeClr>
                </a:solidFill>
              </a:rPr>
              <a:t>המתודה אינה מחזירה ערך.</a:t>
            </a:r>
          </a:p>
          <a:p>
            <a:r>
              <a:rPr lang="en-US" dirty="0">
                <a:solidFill>
                  <a:srgbClr val="FFFF00"/>
                </a:solidFill>
              </a:rPr>
              <a:t>void</a:t>
            </a:r>
            <a:r>
              <a:rPr lang="en-US" dirty="0">
                <a:solidFill>
                  <a:schemeClr val="bg1">
                    <a:lumMod val="95000"/>
                  </a:schemeClr>
                </a:solidFill>
              </a:rPr>
              <a:t> </a:t>
            </a:r>
            <a:r>
              <a:rPr lang="he-IL" dirty="0" smtClean="0">
                <a:solidFill>
                  <a:schemeClr val="bg1">
                    <a:lumMod val="95000"/>
                  </a:schemeClr>
                </a:solidFill>
              </a:rPr>
              <a:t> - כאשר </a:t>
            </a:r>
            <a:r>
              <a:rPr lang="he-IL" dirty="0">
                <a:solidFill>
                  <a:schemeClr val="bg1">
                    <a:lumMod val="95000"/>
                  </a:schemeClr>
                </a:solidFill>
              </a:rPr>
              <a:t>כותבים מתודה המטפלת אסינכרונית באירוע.</a:t>
            </a:r>
          </a:p>
          <a:p>
            <a:r>
              <a:rPr lang="he-IL" dirty="0">
                <a:solidFill>
                  <a:schemeClr val="bg1">
                    <a:lumMod val="95000"/>
                  </a:schemeClr>
                </a:solidFill>
              </a:rPr>
              <a:t>במתודה אסינכרונית ניתן להשתמש במילה השמורה </a:t>
            </a:r>
            <a:r>
              <a:rPr lang="en-US" dirty="0" smtClean="0">
                <a:solidFill>
                  <a:srgbClr val="FFFF00"/>
                </a:solidFill>
              </a:rPr>
              <a:t>await</a:t>
            </a:r>
            <a:endParaRPr lang="en-US" dirty="0">
              <a:solidFill>
                <a:srgbClr val="FFFF00"/>
              </a:solidFill>
            </a:endParaRPr>
          </a:p>
        </p:txBody>
      </p:sp>
    </p:spTree>
    <p:extLst>
      <p:ext uri="{BB962C8B-B14F-4D97-AF65-F5344CB8AC3E}">
        <p14:creationId xmlns:p14="http://schemas.microsoft.com/office/powerpoint/2010/main" val="27273845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927966"/>
          </a:xfrm>
        </p:spPr>
        <p:txBody>
          <a:bodyPr/>
          <a:lstStyle/>
          <a:p>
            <a:r>
              <a:rPr lang="en-US" b="1" dirty="0" smtClean="0">
                <a:solidFill>
                  <a:schemeClr val="bg1"/>
                </a:solidFill>
              </a:rPr>
              <a:t>Async and Await</a:t>
            </a:r>
            <a:endParaRPr lang="he-IL" dirty="0">
              <a:solidFill>
                <a:schemeClr val="bg1"/>
              </a:solidFill>
            </a:endParaRPr>
          </a:p>
        </p:txBody>
      </p:sp>
      <p:sp>
        <p:nvSpPr>
          <p:cNvPr id="3" name="Content Placeholder 2"/>
          <p:cNvSpPr>
            <a:spLocks noGrp="1"/>
          </p:cNvSpPr>
          <p:nvPr>
            <p:ph idx="1"/>
          </p:nvPr>
        </p:nvSpPr>
        <p:spPr>
          <a:xfrm>
            <a:off x="838200" y="849744"/>
            <a:ext cx="10515600" cy="5708073"/>
          </a:xfrm>
        </p:spPr>
        <p:txBody>
          <a:bodyPr>
            <a:normAutofit/>
          </a:bodyPr>
          <a:lstStyle/>
          <a:p>
            <a:pPr marL="0" indent="0">
              <a:buNone/>
            </a:pPr>
            <a:r>
              <a:rPr lang="en-US" sz="4000" b="1" dirty="0" smtClean="0">
                <a:solidFill>
                  <a:srgbClr val="DF5327"/>
                </a:solidFill>
              </a:rPr>
              <a:t>await</a:t>
            </a:r>
            <a:endParaRPr lang="he-IL" sz="4000" b="1" dirty="0" smtClean="0">
              <a:solidFill>
                <a:srgbClr val="DF5327"/>
              </a:solidFill>
            </a:endParaRPr>
          </a:p>
          <a:p>
            <a:r>
              <a:rPr lang="he-IL" dirty="0" smtClean="0">
                <a:solidFill>
                  <a:schemeClr val="bg1">
                    <a:lumMod val="95000"/>
                  </a:schemeClr>
                </a:solidFill>
              </a:rPr>
              <a:t>האופרטור</a:t>
            </a:r>
            <a:r>
              <a:rPr lang="en-US" dirty="0" smtClean="0">
                <a:solidFill>
                  <a:srgbClr val="FFFF00"/>
                </a:solidFill>
              </a:rPr>
              <a:t>await</a:t>
            </a:r>
            <a:r>
              <a:rPr lang="en-US" dirty="0" smtClean="0">
                <a:solidFill>
                  <a:schemeClr val="bg1">
                    <a:lumMod val="95000"/>
                  </a:schemeClr>
                </a:solidFill>
              </a:rPr>
              <a:t> </a:t>
            </a:r>
            <a:r>
              <a:rPr lang="he-IL" dirty="0" smtClean="0">
                <a:solidFill>
                  <a:schemeClr val="bg1">
                    <a:lumMod val="95000"/>
                  </a:schemeClr>
                </a:solidFill>
              </a:rPr>
              <a:t> משמש </a:t>
            </a:r>
            <a:r>
              <a:rPr lang="he-IL" dirty="0">
                <a:solidFill>
                  <a:schemeClr val="bg1">
                    <a:lumMod val="95000"/>
                  </a:schemeClr>
                </a:solidFill>
              </a:rPr>
              <a:t>במתודה אסינכרונית על מנת להשהות את הביצוע של המתודה עד לסיום הביצוע של הפעולה שצמודה אליה (מכונה </a:t>
            </a:r>
            <a:r>
              <a:rPr lang="en-US" dirty="0" smtClean="0">
                <a:solidFill>
                  <a:schemeClr val="bg1">
                    <a:lumMod val="95000"/>
                  </a:schemeClr>
                </a:solidFill>
              </a:rPr>
              <a:t>awaited task</a:t>
            </a:r>
            <a:r>
              <a:rPr lang="he-IL" dirty="0" smtClean="0">
                <a:solidFill>
                  <a:schemeClr val="bg1">
                    <a:lumMod val="95000"/>
                  </a:schemeClr>
                </a:solidFill>
              </a:rPr>
              <a:t>)</a:t>
            </a:r>
          </a:p>
          <a:p>
            <a:r>
              <a:rPr lang="he-IL" dirty="0" smtClean="0">
                <a:solidFill>
                  <a:schemeClr val="bg1">
                    <a:lumMod val="95000"/>
                  </a:schemeClr>
                </a:solidFill>
              </a:rPr>
              <a:t>המתודה </a:t>
            </a:r>
            <a:r>
              <a:rPr lang="he-IL" dirty="0">
                <a:solidFill>
                  <a:schemeClr val="bg1">
                    <a:lumMod val="95000"/>
                  </a:schemeClr>
                </a:solidFill>
              </a:rPr>
              <a:t>האסינכרונית ממשיכה להתבצע ללא הפרעה עד אשר יש צורך להשתמש בערך המוחזר של משימה המופעלת בתוכה.</a:t>
            </a:r>
          </a:p>
          <a:p>
            <a:pPr marL="0" indent="0" algn="ctr" rtl="0">
              <a:buNone/>
            </a:pPr>
            <a:r>
              <a:rPr lang="en-US" b="1" dirty="0" smtClean="0">
                <a:solidFill>
                  <a:schemeClr val="bg1"/>
                </a:solidFill>
              </a:rPr>
              <a:t>Int result = </a:t>
            </a:r>
            <a:r>
              <a:rPr lang="en-US" b="1" dirty="0" smtClean="0">
                <a:solidFill>
                  <a:srgbClr val="FFFF00"/>
                </a:solidFill>
              </a:rPr>
              <a:t>await</a:t>
            </a:r>
            <a:r>
              <a:rPr lang="en-US" b="1" dirty="0" smtClean="0">
                <a:solidFill>
                  <a:schemeClr val="bg1"/>
                </a:solidFill>
              </a:rPr>
              <a:t> </a:t>
            </a:r>
            <a:r>
              <a:rPr lang="en-US" b="1" dirty="0" err="1" smtClean="0">
                <a:solidFill>
                  <a:schemeClr val="bg1">
                    <a:lumMod val="95000"/>
                  </a:schemeClr>
                </a:solidFill>
              </a:rPr>
              <a:t>AccessTheWebAsync</a:t>
            </a:r>
            <a:r>
              <a:rPr lang="en-US" b="1" dirty="0" smtClean="0">
                <a:solidFill>
                  <a:schemeClr val="bg1">
                    <a:lumMod val="95000"/>
                  </a:schemeClr>
                </a:solidFill>
              </a:rPr>
              <a:t>();</a:t>
            </a:r>
            <a:endParaRPr lang="he-IL" b="1" dirty="0">
              <a:solidFill>
                <a:schemeClr val="bg1"/>
              </a:solidFill>
            </a:endParaRPr>
          </a:p>
        </p:txBody>
      </p:sp>
    </p:spTree>
    <p:extLst>
      <p:ext uri="{BB962C8B-B14F-4D97-AF65-F5344CB8AC3E}">
        <p14:creationId xmlns:p14="http://schemas.microsoft.com/office/powerpoint/2010/main" val="4348917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927966"/>
          </a:xfrm>
        </p:spPr>
        <p:txBody>
          <a:bodyPr/>
          <a:lstStyle/>
          <a:p>
            <a:r>
              <a:rPr lang="en-US" b="1" dirty="0" smtClean="0">
                <a:solidFill>
                  <a:schemeClr val="bg1"/>
                </a:solidFill>
              </a:rPr>
              <a:t>Async and Await</a:t>
            </a:r>
            <a:endParaRPr lang="he-IL" dirty="0">
              <a:solidFill>
                <a:schemeClr val="bg1"/>
              </a:solidFill>
            </a:endParaRPr>
          </a:p>
        </p:txBody>
      </p:sp>
      <p:sp>
        <p:nvSpPr>
          <p:cNvPr id="3" name="Content Placeholder 2"/>
          <p:cNvSpPr>
            <a:spLocks noGrp="1"/>
          </p:cNvSpPr>
          <p:nvPr>
            <p:ph idx="1"/>
          </p:nvPr>
        </p:nvSpPr>
        <p:spPr>
          <a:xfrm>
            <a:off x="838200" y="849744"/>
            <a:ext cx="10515600" cy="5708073"/>
          </a:xfrm>
        </p:spPr>
        <p:txBody>
          <a:bodyPr>
            <a:normAutofit/>
          </a:bodyPr>
          <a:lstStyle/>
          <a:p>
            <a:pPr marL="0" indent="0">
              <a:buNone/>
            </a:pPr>
            <a:r>
              <a:rPr lang="he-IL" dirty="0" smtClean="0">
                <a:solidFill>
                  <a:schemeClr val="bg1"/>
                </a:solidFill>
              </a:rPr>
              <a:t>דוגמה:</a:t>
            </a:r>
            <a:endParaRPr lang="he-IL" dirty="0">
              <a:solidFill>
                <a:schemeClr val="bg1"/>
              </a:solidFill>
            </a:endParaRPr>
          </a:p>
        </p:txBody>
      </p:sp>
      <p:sp>
        <p:nvSpPr>
          <p:cNvPr id="4" name="TextBox 3"/>
          <p:cNvSpPr txBox="1"/>
          <p:nvPr/>
        </p:nvSpPr>
        <p:spPr>
          <a:xfrm>
            <a:off x="5519651" y="6284422"/>
            <a:ext cx="2543694" cy="369332"/>
          </a:xfrm>
          <a:prstGeom prst="rect">
            <a:avLst/>
          </a:prstGeom>
          <a:noFill/>
        </p:spPr>
        <p:txBody>
          <a:bodyPr wrap="square" rtlCol="1">
            <a:spAutoFit/>
          </a:bodyPr>
          <a:lstStyle/>
          <a:p>
            <a:r>
              <a:rPr lang="en-US" dirty="0">
                <a:solidFill>
                  <a:schemeClr val="bg1"/>
                </a:solidFill>
              </a:rPr>
              <a:t>AsyncSample01</a:t>
            </a:r>
            <a:endParaRPr lang="he-IL" dirty="0">
              <a:solidFill>
                <a:schemeClr val="bg1"/>
              </a:solidFill>
            </a:endParaRPr>
          </a:p>
        </p:txBody>
      </p:sp>
      <p:sp>
        <p:nvSpPr>
          <p:cNvPr id="5" name="TextBox 4"/>
          <p:cNvSpPr txBox="1"/>
          <p:nvPr/>
        </p:nvSpPr>
        <p:spPr>
          <a:xfrm>
            <a:off x="598517" y="1230283"/>
            <a:ext cx="6192981" cy="1754326"/>
          </a:xfrm>
          <a:prstGeom prst="rect">
            <a:avLst/>
          </a:prstGeom>
          <a:noFill/>
        </p:spPr>
        <p:txBody>
          <a:bodyPr wrap="square" rtlCol="1">
            <a:spAutoFit/>
          </a:bodyPr>
          <a:lstStyle/>
          <a:p>
            <a:r>
              <a:rPr lang="en-US" dirty="0">
                <a:solidFill>
                  <a:schemeClr val="bg1"/>
                </a:solidFill>
              </a:rPr>
              <a:t>private async void btn1_Click(object sender, </a:t>
            </a:r>
            <a:r>
              <a:rPr lang="en-US" dirty="0" err="1">
                <a:solidFill>
                  <a:schemeClr val="bg1"/>
                </a:solidFill>
              </a:rPr>
              <a:t>RoutedEventArgs</a:t>
            </a:r>
            <a:r>
              <a:rPr lang="en-US" dirty="0">
                <a:solidFill>
                  <a:schemeClr val="bg1"/>
                </a:solidFill>
              </a:rPr>
              <a:t> e)</a:t>
            </a:r>
          </a:p>
          <a:p>
            <a:r>
              <a:rPr lang="he-IL" dirty="0">
                <a:solidFill>
                  <a:schemeClr val="bg1"/>
                </a:solidFill>
              </a:rPr>
              <a:t>        </a:t>
            </a:r>
            <a:r>
              <a:rPr lang="he-IL" dirty="0" smtClean="0">
                <a:solidFill>
                  <a:schemeClr val="bg1"/>
                </a:solidFill>
              </a:rPr>
              <a:t>}</a:t>
            </a:r>
            <a:endParaRPr lang="he-IL" dirty="0">
              <a:solidFill>
                <a:schemeClr val="bg1"/>
              </a:solidFill>
            </a:endParaRPr>
          </a:p>
          <a:p>
            <a:r>
              <a:rPr lang="en-US" dirty="0">
                <a:solidFill>
                  <a:schemeClr val="bg1"/>
                </a:solidFill>
              </a:rPr>
              <a:t>            </a:t>
            </a:r>
            <a:r>
              <a:rPr lang="en-US" dirty="0" err="1">
                <a:solidFill>
                  <a:schemeClr val="bg1"/>
                </a:solidFill>
              </a:rPr>
              <a:t>txtState.Text</a:t>
            </a:r>
            <a:r>
              <a:rPr lang="en-US" dirty="0">
                <a:solidFill>
                  <a:schemeClr val="bg1"/>
                </a:solidFill>
              </a:rPr>
              <a:t> = "btn1_Click started";</a:t>
            </a:r>
          </a:p>
          <a:p>
            <a:r>
              <a:rPr lang="en-US" dirty="0">
                <a:solidFill>
                  <a:schemeClr val="bg1"/>
                </a:solidFill>
              </a:rPr>
              <a:t>            await LongRunningFunc1();</a:t>
            </a:r>
          </a:p>
          <a:p>
            <a:r>
              <a:rPr lang="en-US" dirty="0">
                <a:solidFill>
                  <a:schemeClr val="bg1"/>
                </a:solidFill>
              </a:rPr>
              <a:t>            </a:t>
            </a:r>
            <a:r>
              <a:rPr lang="en-US" dirty="0" err="1">
                <a:solidFill>
                  <a:schemeClr val="bg1"/>
                </a:solidFill>
              </a:rPr>
              <a:t>txtState.Text</a:t>
            </a:r>
            <a:r>
              <a:rPr lang="en-US" dirty="0">
                <a:solidFill>
                  <a:schemeClr val="bg1"/>
                </a:solidFill>
              </a:rPr>
              <a:t> = "btn1_Click finished";</a:t>
            </a:r>
          </a:p>
          <a:p>
            <a:r>
              <a:rPr lang="he-IL" dirty="0" smtClean="0">
                <a:solidFill>
                  <a:schemeClr val="bg1"/>
                </a:solidFill>
              </a:rPr>
              <a:t>        {</a:t>
            </a:r>
            <a:endParaRPr lang="he-IL" dirty="0">
              <a:solidFill>
                <a:schemeClr val="bg1"/>
              </a:solidFill>
            </a:endParaRPr>
          </a:p>
        </p:txBody>
      </p:sp>
      <p:sp>
        <p:nvSpPr>
          <p:cNvPr id="6" name="TextBox 5"/>
          <p:cNvSpPr txBox="1"/>
          <p:nvPr/>
        </p:nvSpPr>
        <p:spPr>
          <a:xfrm>
            <a:off x="598517" y="3239237"/>
            <a:ext cx="5004262" cy="2308324"/>
          </a:xfrm>
          <a:prstGeom prst="rect">
            <a:avLst/>
          </a:prstGeom>
          <a:noFill/>
        </p:spPr>
        <p:txBody>
          <a:bodyPr wrap="square" rtlCol="1">
            <a:spAutoFit/>
          </a:bodyPr>
          <a:lstStyle/>
          <a:p>
            <a:r>
              <a:rPr lang="en-US" dirty="0">
                <a:solidFill>
                  <a:schemeClr val="bg1"/>
                </a:solidFill>
              </a:rPr>
              <a:t>private async Task LongRunningFunc1()</a:t>
            </a:r>
          </a:p>
          <a:p>
            <a:r>
              <a:rPr lang="he-IL" dirty="0">
                <a:solidFill>
                  <a:schemeClr val="bg1"/>
                </a:solidFill>
              </a:rPr>
              <a:t>        </a:t>
            </a:r>
            <a:r>
              <a:rPr lang="he-IL" dirty="0" smtClean="0">
                <a:solidFill>
                  <a:schemeClr val="bg1"/>
                </a:solidFill>
              </a:rPr>
              <a:t>}</a:t>
            </a:r>
            <a:endParaRPr lang="he-IL" dirty="0">
              <a:solidFill>
                <a:schemeClr val="bg1"/>
              </a:solidFill>
            </a:endParaRPr>
          </a:p>
          <a:p>
            <a:r>
              <a:rPr lang="en-US" dirty="0">
                <a:solidFill>
                  <a:schemeClr val="bg1"/>
                </a:solidFill>
              </a:rPr>
              <a:t>            txt1.Text = "Processing 1 .....";</a:t>
            </a:r>
          </a:p>
          <a:p>
            <a:r>
              <a:rPr lang="en-US" dirty="0">
                <a:solidFill>
                  <a:schemeClr val="bg1"/>
                </a:solidFill>
              </a:rPr>
              <a:t>            btn1.Content = "Wait";</a:t>
            </a:r>
          </a:p>
          <a:p>
            <a:r>
              <a:rPr lang="en-US" dirty="0">
                <a:solidFill>
                  <a:schemeClr val="bg1"/>
                </a:solidFill>
              </a:rPr>
              <a:t>            await </a:t>
            </a:r>
            <a:r>
              <a:rPr lang="en-US" dirty="0" err="1">
                <a:solidFill>
                  <a:schemeClr val="bg1"/>
                </a:solidFill>
              </a:rPr>
              <a:t>Task.Delay</a:t>
            </a:r>
            <a:r>
              <a:rPr lang="en-US" dirty="0">
                <a:solidFill>
                  <a:schemeClr val="bg1"/>
                </a:solidFill>
              </a:rPr>
              <a:t>(5000);</a:t>
            </a:r>
          </a:p>
          <a:p>
            <a:r>
              <a:rPr lang="en-US" dirty="0">
                <a:solidFill>
                  <a:schemeClr val="bg1"/>
                </a:solidFill>
              </a:rPr>
              <a:t>            txt1.Text = "Hello From Func1";</a:t>
            </a:r>
          </a:p>
          <a:p>
            <a:r>
              <a:rPr lang="en-US" dirty="0">
                <a:solidFill>
                  <a:schemeClr val="bg1"/>
                </a:solidFill>
              </a:rPr>
              <a:t>            btn1.Content = "Click";</a:t>
            </a:r>
          </a:p>
          <a:p>
            <a:r>
              <a:rPr lang="he-IL" dirty="0">
                <a:solidFill>
                  <a:schemeClr val="bg1"/>
                </a:solidFill>
              </a:rPr>
              <a:t>        </a:t>
            </a:r>
            <a:r>
              <a:rPr lang="he-IL" dirty="0" smtClean="0">
                <a:solidFill>
                  <a:schemeClr val="bg1"/>
                </a:solidFill>
              </a:rPr>
              <a:t>{</a:t>
            </a:r>
            <a:endParaRPr lang="he-IL" dirty="0">
              <a:solidFill>
                <a:schemeClr val="bg1"/>
              </a:solidFill>
            </a:endParaRPr>
          </a:p>
        </p:txBody>
      </p:sp>
      <p:pic>
        <p:nvPicPr>
          <p:cNvPr id="8" name="Picture 7"/>
          <p:cNvPicPr>
            <a:picLocks noChangeAspect="1"/>
          </p:cNvPicPr>
          <p:nvPr/>
        </p:nvPicPr>
        <p:blipFill>
          <a:blip r:embed="rId2"/>
          <a:stretch>
            <a:fillRect/>
          </a:stretch>
        </p:blipFill>
        <p:spPr>
          <a:xfrm>
            <a:off x="6487133" y="2070446"/>
            <a:ext cx="4866667" cy="3266667"/>
          </a:xfrm>
          <a:prstGeom prst="rect">
            <a:avLst/>
          </a:prstGeom>
        </p:spPr>
      </p:pic>
    </p:spTree>
    <p:extLst>
      <p:ext uri="{BB962C8B-B14F-4D97-AF65-F5344CB8AC3E}">
        <p14:creationId xmlns:p14="http://schemas.microsoft.com/office/powerpoint/2010/main" val="26053039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927966"/>
          </a:xfrm>
        </p:spPr>
        <p:txBody>
          <a:bodyPr/>
          <a:lstStyle/>
          <a:p>
            <a:r>
              <a:rPr lang="en-US" b="1" dirty="0" smtClean="0">
                <a:solidFill>
                  <a:schemeClr val="bg1"/>
                </a:solidFill>
              </a:rPr>
              <a:t>Async and Await</a:t>
            </a:r>
            <a:endParaRPr lang="he-IL" dirty="0">
              <a:solidFill>
                <a:schemeClr val="bg1"/>
              </a:solidFill>
            </a:endParaRPr>
          </a:p>
        </p:txBody>
      </p:sp>
      <p:sp>
        <p:nvSpPr>
          <p:cNvPr id="3" name="Content Placeholder 2"/>
          <p:cNvSpPr>
            <a:spLocks noGrp="1"/>
          </p:cNvSpPr>
          <p:nvPr>
            <p:ph idx="1"/>
          </p:nvPr>
        </p:nvSpPr>
        <p:spPr>
          <a:xfrm>
            <a:off x="838200" y="849744"/>
            <a:ext cx="10515600" cy="5708073"/>
          </a:xfrm>
        </p:spPr>
        <p:txBody>
          <a:bodyPr>
            <a:normAutofit/>
          </a:bodyPr>
          <a:lstStyle/>
          <a:p>
            <a:pPr marL="0" indent="0">
              <a:buNone/>
            </a:pPr>
            <a:r>
              <a:rPr lang="he-IL" dirty="0" smtClean="0">
                <a:solidFill>
                  <a:schemeClr val="bg1"/>
                </a:solidFill>
              </a:rPr>
              <a:t>בשתי גישות שונות</a:t>
            </a:r>
          </a:p>
          <a:p>
            <a:pPr marL="0" indent="0">
              <a:buNone/>
            </a:pPr>
            <a:endParaRPr lang="he-IL" dirty="0">
              <a:solidFill>
                <a:schemeClr val="bg1"/>
              </a:solidFill>
            </a:endParaRPr>
          </a:p>
          <a:p>
            <a:pPr marL="0" indent="0">
              <a:buNone/>
            </a:pPr>
            <a:r>
              <a:rPr lang="he-IL" dirty="0" smtClean="0">
                <a:solidFill>
                  <a:srgbClr val="FFFF00"/>
                </a:solidFill>
              </a:rPr>
              <a:t>גישה ראשונה:</a:t>
            </a:r>
            <a:endParaRPr lang="he-IL" dirty="0">
              <a:solidFill>
                <a:srgbClr val="FFFF00"/>
              </a:solidFill>
            </a:endParaRPr>
          </a:p>
        </p:txBody>
      </p:sp>
      <p:sp>
        <p:nvSpPr>
          <p:cNvPr id="4" name="TextBox 3"/>
          <p:cNvSpPr txBox="1"/>
          <p:nvPr/>
        </p:nvSpPr>
        <p:spPr>
          <a:xfrm>
            <a:off x="5519651" y="6284422"/>
            <a:ext cx="2543694" cy="369332"/>
          </a:xfrm>
          <a:prstGeom prst="rect">
            <a:avLst/>
          </a:prstGeom>
          <a:noFill/>
        </p:spPr>
        <p:txBody>
          <a:bodyPr wrap="square" rtlCol="1">
            <a:spAutoFit/>
          </a:bodyPr>
          <a:lstStyle/>
          <a:p>
            <a:r>
              <a:rPr lang="en-US" dirty="0" smtClean="0">
                <a:solidFill>
                  <a:schemeClr val="bg1"/>
                </a:solidFill>
              </a:rPr>
              <a:t>AsyncSample02</a:t>
            </a:r>
            <a:endParaRPr lang="he-IL" dirty="0">
              <a:solidFill>
                <a:schemeClr val="bg1"/>
              </a:solidFill>
            </a:endParaRPr>
          </a:p>
        </p:txBody>
      </p:sp>
      <p:sp>
        <p:nvSpPr>
          <p:cNvPr id="5" name="TextBox 4"/>
          <p:cNvSpPr txBox="1"/>
          <p:nvPr/>
        </p:nvSpPr>
        <p:spPr>
          <a:xfrm>
            <a:off x="182879" y="463983"/>
            <a:ext cx="4398063" cy="3970318"/>
          </a:xfrm>
          <a:prstGeom prst="rect">
            <a:avLst/>
          </a:prstGeom>
          <a:noFill/>
        </p:spPr>
        <p:txBody>
          <a:bodyPr wrap="none" rtlCol="1">
            <a:spAutoFit/>
          </a:bodyPr>
          <a:lstStyle/>
          <a:p>
            <a:r>
              <a:rPr lang="en-US" b="1" dirty="0">
                <a:solidFill>
                  <a:schemeClr val="bg1"/>
                </a:solidFill>
              </a:rPr>
              <a:t>private async Task&lt;int&gt; LongRunningFunc1()</a:t>
            </a:r>
          </a:p>
          <a:p>
            <a:r>
              <a:rPr lang="he-IL" dirty="0">
                <a:solidFill>
                  <a:schemeClr val="bg1"/>
                </a:solidFill>
              </a:rPr>
              <a:t>        </a:t>
            </a:r>
            <a:r>
              <a:rPr lang="he-IL" dirty="0" smtClean="0">
                <a:solidFill>
                  <a:schemeClr val="bg1"/>
                </a:solidFill>
              </a:rPr>
              <a:t>}</a:t>
            </a:r>
            <a:endParaRPr lang="he-IL" dirty="0">
              <a:solidFill>
                <a:schemeClr val="bg1"/>
              </a:solidFill>
            </a:endParaRPr>
          </a:p>
          <a:p>
            <a:r>
              <a:rPr lang="en-US" dirty="0">
                <a:solidFill>
                  <a:schemeClr val="bg1"/>
                </a:solidFill>
              </a:rPr>
              <a:t>            await </a:t>
            </a:r>
            <a:r>
              <a:rPr lang="en-US" dirty="0" err="1">
                <a:solidFill>
                  <a:schemeClr val="bg1"/>
                </a:solidFill>
              </a:rPr>
              <a:t>Task.Delay</a:t>
            </a:r>
            <a:r>
              <a:rPr lang="en-US" dirty="0">
                <a:solidFill>
                  <a:schemeClr val="bg1"/>
                </a:solidFill>
              </a:rPr>
              <a:t>(5000);</a:t>
            </a:r>
          </a:p>
          <a:p>
            <a:r>
              <a:rPr lang="en-US" dirty="0">
                <a:solidFill>
                  <a:schemeClr val="bg1"/>
                </a:solidFill>
              </a:rPr>
              <a:t>            int </a:t>
            </a:r>
            <a:r>
              <a:rPr lang="en-US" dirty="0" err="1">
                <a:solidFill>
                  <a:schemeClr val="bg1"/>
                </a:solidFill>
              </a:rPr>
              <a:t>num</a:t>
            </a:r>
            <a:r>
              <a:rPr lang="en-US" dirty="0">
                <a:solidFill>
                  <a:schemeClr val="bg1"/>
                </a:solidFill>
              </a:rPr>
              <a:t> = </a:t>
            </a:r>
            <a:r>
              <a:rPr lang="en-US" dirty="0" err="1">
                <a:solidFill>
                  <a:schemeClr val="bg1"/>
                </a:solidFill>
              </a:rPr>
              <a:t>rnd.Next</a:t>
            </a:r>
            <a:r>
              <a:rPr lang="en-US" dirty="0">
                <a:solidFill>
                  <a:schemeClr val="bg1"/>
                </a:solidFill>
              </a:rPr>
              <a:t>(1, 100);</a:t>
            </a:r>
          </a:p>
          <a:p>
            <a:r>
              <a:rPr lang="en-US" dirty="0">
                <a:solidFill>
                  <a:schemeClr val="bg1"/>
                </a:solidFill>
              </a:rPr>
              <a:t>            txt1.Text = </a:t>
            </a:r>
            <a:r>
              <a:rPr lang="en-US" dirty="0" err="1">
                <a:solidFill>
                  <a:schemeClr val="bg1"/>
                </a:solidFill>
              </a:rPr>
              <a:t>num.ToString</a:t>
            </a:r>
            <a:r>
              <a:rPr lang="en-US" dirty="0">
                <a:solidFill>
                  <a:schemeClr val="bg1"/>
                </a:solidFill>
              </a:rPr>
              <a:t>();</a:t>
            </a:r>
          </a:p>
          <a:p>
            <a:r>
              <a:rPr lang="en-US" dirty="0">
                <a:solidFill>
                  <a:schemeClr val="bg1"/>
                </a:solidFill>
              </a:rPr>
              <a:t>            return </a:t>
            </a:r>
            <a:r>
              <a:rPr lang="en-US" dirty="0" err="1">
                <a:solidFill>
                  <a:schemeClr val="bg1"/>
                </a:solidFill>
              </a:rPr>
              <a:t>num</a:t>
            </a:r>
            <a:r>
              <a:rPr lang="en-US" dirty="0">
                <a:solidFill>
                  <a:schemeClr val="bg1"/>
                </a:solidFill>
              </a:rPr>
              <a:t>;</a:t>
            </a:r>
          </a:p>
          <a:p>
            <a:r>
              <a:rPr lang="he-IL" dirty="0">
                <a:solidFill>
                  <a:schemeClr val="bg1"/>
                </a:solidFill>
              </a:rPr>
              <a:t>        </a:t>
            </a:r>
            <a:r>
              <a:rPr lang="he-IL" dirty="0" smtClean="0">
                <a:solidFill>
                  <a:schemeClr val="bg1"/>
                </a:solidFill>
              </a:rPr>
              <a:t>{</a:t>
            </a:r>
            <a:endParaRPr lang="he-IL" dirty="0">
              <a:solidFill>
                <a:schemeClr val="bg1"/>
              </a:solidFill>
            </a:endParaRPr>
          </a:p>
          <a:p>
            <a:r>
              <a:rPr lang="en-US" b="1" dirty="0" smtClean="0">
                <a:solidFill>
                  <a:schemeClr val="bg1"/>
                </a:solidFill>
              </a:rPr>
              <a:t>private </a:t>
            </a:r>
            <a:r>
              <a:rPr lang="en-US" b="1" dirty="0">
                <a:solidFill>
                  <a:schemeClr val="bg1"/>
                </a:solidFill>
              </a:rPr>
              <a:t>async Task&lt;int&gt; LongRunningFunc2()</a:t>
            </a:r>
          </a:p>
          <a:p>
            <a:r>
              <a:rPr lang="he-IL" dirty="0">
                <a:solidFill>
                  <a:schemeClr val="bg1"/>
                </a:solidFill>
              </a:rPr>
              <a:t>        </a:t>
            </a:r>
            <a:r>
              <a:rPr lang="he-IL" dirty="0" smtClean="0">
                <a:solidFill>
                  <a:schemeClr val="bg1"/>
                </a:solidFill>
              </a:rPr>
              <a:t>}</a:t>
            </a:r>
            <a:endParaRPr lang="he-IL" dirty="0">
              <a:solidFill>
                <a:schemeClr val="bg1"/>
              </a:solidFill>
            </a:endParaRPr>
          </a:p>
          <a:p>
            <a:r>
              <a:rPr lang="en-US" dirty="0">
                <a:solidFill>
                  <a:schemeClr val="bg1"/>
                </a:solidFill>
              </a:rPr>
              <a:t>            await </a:t>
            </a:r>
            <a:r>
              <a:rPr lang="en-US" dirty="0" err="1">
                <a:solidFill>
                  <a:schemeClr val="bg1"/>
                </a:solidFill>
              </a:rPr>
              <a:t>Task.Delay</a:t>
            </a:r>
            <a:r>
              <a:rPr lang="en-US" dirty="0">
                <a:solidFill>
                  <a:schemeClr val="bg1"/>
                </a:solidFill>
              </a:rPr>
              <a:t>(5000);</a:t>
            </a:r>
          </a:p>
          <a:p>
            <a:r>
              <a:rPr lang="en-US" dirty="0">
                <a:solidFill>
                  <a:schemeClr val="bg1"/>
                </a:solidFill>
              </a:rPr>
              <a:t>            int </a:t>
            </a:r>
            <a:r>
              <a:rPr lang="en-US" dirty="0" err="1">
                <a:solidFill>
                  <a:schemeClr val="bg1"/>
                </a:solidFill>
              </a:rPr>
              <a:t>num</a:t>
            </a:r>
            <a:r>
              <a:rPr lang="en-US" dirty="0">
                <a:solidFill>
                  <a:schemeClr val="bg1"/>
                </a:solidFill>
              </a:rPr>
              <a:t> = </a:t>
            </a:r>
            <a:r>
              <a:rPr lang="en-US" dirty="0" err="1">
                <a:solidFill>
                  <a:schemeClr val="bg1"/>
                </a:solidFill>
              </a:rPr>
              <a:t>rnd.Next</a:t>
            </a:r>
            <a:r>
              <a:rPr lang="en-US" dirty="0">
                <a:solidFill>
                  <a:schemeClr val="bg1"/>
                </a:solidFill>
              </a:rPr>
              <a:t>(1, 100);</a:t>
            </a:r>
          </a:p>
          <a:p>
            <a:r>
              <a:rPr lang="en-US" dirty="0">
                <a:solidFill>
                  <a:schemeClr val="bg1"/>
                </a:solidFill>
              </a:rPr>
              <a:t>            txt2.Text = </a:t>
            </a:r>
            <a:r>
              <a:rPr lang="en-US" dirty="0" err="1">
                <a:solidFill>
                  <a:schemeClr val="bg1"/>
                </a:solidFill>
              </a:rPr>
              <a:t>num.ToString</a:t>
            </a:r>
            <a:r>
              <a:rPr lang="en-US" dirty="0">
                <a:solidFill>
                  <a:schemeClr val="bg1"/>
                </a:solidFill>
              </a:rPr>
              <a:t>();</a:t>
            </a:r>
          </a:p>
          <a:p>
            <a:r>
              <a:rPr lang="en-US" dirty="0">
                <a:solidFill>
                  <a:schemeClr val="bg1"/>
                </a:solidFill>
              </a:rPr>
              <a:t>            return </a:t>
            </a:r>
            <a:r>
              <a:rPr lang="en-US" dirty="0" err="1">
                <a:solidFill>
                  <a:schemeClr val="bg1"/>
                </a:solidFill>
              </a:rPr>
              <a:t>num</a:t>
            </a:r>
            <a:r>
              <a:rPr lang="en-US" dirty="0">
                <a:solidFill>
                  <a:schemeClr val="bg1"/>
                </a:solidFill>
              </a:rPr>
              <a:t>;</a:t>
            </a:r>
          </a:p>
          <a:p>
            <a:r>
              <a:rPr lang="he-IL" dirty="0">
                <a:solidFill>
                  <a:schemeClr val="bg1"/>
                </a:solidFill>
              </a:rPr>
              <a:t>        </a:t>
            </a:r>
            <a:r>
              <a:rPr lang="he-IL" dirty="0" smtClean="0">
                <a:solidFill>
                  <a:schemeClr val="bg1"/>
                </a:solidFill>
              </a:rPr>
              <a:t>{</a:t>
            </a:r>
            <a:endParaRPr lang="he-IL" dirty="0">
              <a:solidFill>
                <a:schemeClr val="bg1"/>
              </a:solidFill>
            </a:endParaRPr>
          </a:p>
        </p:txBody>
      </p:sp>
      <p:sp>
        <p:nvSpPr>
          <p:cNvPr id="6" name="TextBox 5"/>
          <p:cNvSpPr txBox="1"/>
          <p:nvPr/>
        </p:nvSpPr>
        <p:spPr>
          <a:xfrm>
            <a:off x="5095700" y="2443230"/>
            <a:ext cx="6425740" cy="3416320"/>
          </a:xfrm>
          <a:prstGeom prst="rect">
            <a:avLst/>
          </a:prstGeom>
          <a:noFill/>
        </p:spPr>
        <p:txBody>
          <a:bodyPr wrap="square" rtlCol="1">
            <a:spAutoFit/>
          </a:bodyPr>
          <a:lstStyle/>
          <a:p>
            <a:r>
              <a:rPr lang="en-US" b="1" dirty="0">
                <a:solidFill>
                  <a:schemeClr val="bg1"/>
                </a:solidFill>
              </a:rPr>
              <a:t>private async void btn1_Click(object sender, </a:t>
            </a:r>
            <a:r>
              <a:rPr lang="en-US" b="1" dirty="0" err="1">
                <a:solidFill>
                  <a:schemeClr val="bg1"/>
                </a:solidFill>
              </a:rPr>
              <a:t>RoutedEventArgs</a:t>
            </a:r>
            <a:r>
              <a:rPr lang="en-US" b="1" dirty="0">
                <a:solidFill>
                  <a:schemeClr val="bg1"/>
                </a:solidFill>
              </a:rPr>
              <a:t> e)</a:t>
            </a:r>
          </a:p>
          <a:p>
            <a:r>
              <a:rPr lang="he-IL" dirty="0">
                <a:solidFill>
                  <a:schemeClr val="bg1"/>
                </a:solidFill>
              </a:rPr>
              <a:t>        </a:t>
            </a:r>
            <a:r>
              <a:rPr lang="he-IL" dirty="0" smtClean="0">
                <a:solidFill>
                  <a:schemeClr val="bg1"/>
                </a:solidFill>
              </a:rPr>
              <a:t>}</a:t>
            </a:r>
            <a:endParaRPr lang="he-IL" dirty="0">
              <a:solidFill>
                <a:schemeClr val="bg1"/>
              </a:solidFill>
            </a:endParaRPr>
          </a:p>
          <a:p>
            <a:r>
              <a:rPr lang="en-US" dirty="0">
                <a:solidFill>
                  <a:schemeClr val="bg1"/>
                </a:solidFill>
              </a:rPr>
              <a:t>            </a:t>
            </a:r>
            <a:r>
              <a:rPr lang="en-US" dirty="0" err="1">
                <a:solidFill>
                  <a:schemeClr val="bg1"/>
                </a:solidFill>
              </a:rPr>
              <a:t>txtState.Text</a:t>
            </a:r>
            <a:r>
              <a:rPr lang="en-US" dirty="0">
                <a:solidFill>
                  <a:schemeClr val="bg1"/>
                </a:solidFill>
              </a:rPr>
              <a:t> = "Start";</a:t>
            </a:r>
          </a:p>
          <a:p>
            <a:r>
              <a:rPr lang="en-US" dirty="0">
                <a:solidFill>
                  <a:schemeClr val="bg1"/>
                </a:solidFill>
              </a:rPr>
              <a:t>            txt1.Text = "0";</a:t>
            </a:r>
          </a:p>
          <a:p>
            <a:r>
              <a:rPr lang="en-US" dirty="0">
                <a:solidFill>
                  <a:schemeClr val="bg1"/>
                </a:solidFill>
              </a:rPr>
              <a:t>            txt1.Text = "0";</a:t>
            </a:r>
          </a:p>
          <a:p>
            <a:r>
              <a:rPr lang="en-US" dirty="0">
                <a:solidFill>
                  <a:schemeClr val="bg1"/>
                </a:solidFill>
              </a:rPr>
              <a:t>            Task&lt;int&gt; num1 = LongRunningFunc1();</a:t>
            </a:r>
          </a:p>
          <a:p>
            <a:r>
              <a:rPr lang="en-US" dirty="0">
                <a:solidFill>
                  <a:schemeClr val="bg1"/>
                </a:solidFill>
              </a:rPr>
              <a:t>            Task&lt;int&gt; num2 = LongRunningFunc2();</a:t>
            </a:r>
          </a:p>
          <a:p>
            <a:r>
              <a:rPr lang="en-US" dirty="0">
                <a:solidFill>
                  <a:schemeClr val="bg1"/>
                </a:solidFill>
              </a:rPr>
              <a:t>            </a:t>
            </a:r>
            <a:r>
              <a:rPr lang="en-US" dirty="0" err="1">
                <a:solidFill>
                  <a:schemeClr val="bg1"/>
                </a:solidFill>
              </a:rPr>
              <a:t>txtState.Text</a:t>
            </a:r>
            <a:r>
              <a:rPr lang="en-US" dirty="0">
                <a:solidFill>
                  <a:schemeClr val="bg1"/>
                </a:solidFill>
              </a:rPr>
              <a:t> = "Continue";</a:t>
            </a:r>
          </a:p>
          <a:p>
            <a:r>
              <a:rPr lang="en-US" dirty="0">
                <a:solidFill>
                  <a:schemeClr val="bg1"/>
                </a:solidFill>
              </a:rPr>
              <a:t>            int result = await (num1) + await (num2);</a:t>
            </a:r>
          </a:p>
          <a:p>
            <a:r>
              <a:rPr lang="en-US" dirty="0">
                <a:solidFill>
                  <a:schemeClr val="bg1"/>
                </a:solidFill>
              </a:rPr>
              <a:t>            </a:t>
            </a:r>
            <a:r>
              <a:rPr lang="en-US" dirty="0" err="1">
                <a:solidFill>
                  <a:schemeClr val="bg1"/>
                </a:solidFill>
              </a:rPr>
              <a:t>txtState.Text</a:t>
            </a:r>
            <a:r>
              <a:rPr lang="en-US" dirty="0">
                <a:solidFill>
                  <a:schemeClr val="bg1"/>
                </a:solidFill>
              </a:rPr>
              <a:t> = "Finished";</a:t>
            </a:r>
          </a:p>
          <a:p>
            <a:r>
              <a:rPr lang="en-US" dirty="0">
                <a:solidFill>
                  <a:schemeClr val="bg1"/>
                </a:solidFill>
              </a:rPr>
              <a:t>            </a:t>
            </a:r>
            <a:r>
              <a:rPr lang="en-US" dirty="0" err="1">
                <a:solidFill>
                  <a:schemeClr val="bg1"/>
                </a:solidFill>
              </a:rPr>
              <a:t>txtSum.Text</a:t>
            </a:r>
            <a:r>
              <a:rPr lang="en-US" dirty="0">
                <a:solidFill>
                  <a:schemeClr val="bg1"/>
                </a:solidFill>
              </a:rPr>
              <a:t> = </a:t>
            </a:r>
            <a:r>
              <a:rPr lang="en-US" dirty="0" err="1">
                <a:solidFill>
                  <a:schemeClr val="bg1"/>
                </a:solidFill>
              </a:rPr>
              <a:t>result.ToString</a:t>
            </a:r>
            <a:r>
              <a:rPr lang="en-US" dirty="0">
                <a:solidFill>
                  <a:schemeClr val="bg1"/>
                </a:solidFill>
              </a:rPr>
              <a:t>();</a:t>
            </a:r>
          </a:p>
          <a:p>
            <a:r>
              <a:rPr lang="he-IL" dirty="0">
                <a:solidFill>
                  <a:schemeClr val="bg1"/>
                </a:solidFill>
              </a:rPr>
              <a:t>        </a:t>
            </a:r>
            <a:r>
              <a:rPr lang="he-IL" dirty="0" smtClean="0">
                <a:solidFill>
                  <a:schemeClr val="bg1"/>
                </a:solidFill>
              </a:rPr>
              <a:t>{</a:t>
            </a:r>
            <a:endParaRPr lang="he-IL" dirty="0">
              <a:solidFill>
                <a:schemeClr val="bg1"/>
              </a:solidFill>
            </a:endParaRPr>
          </a:p>
        </p:txBody>
      </p:sp>
      <p:pic>
        <p:nvPicPr>
          <p:cNvPr id="7" name="Picture 6"/>
          <p:cNvPicPr>
            <a:picLocks noChangeAspect="1"/>
          </p:cNvPicPr>
          <p:nvPr/>
        </p:nvPicPr>
        <p:blipFill>
          <a:blip r:embed="rId2"/>
          <a:stretch>
            <a:fillRect/>
          </a:stretch>
        </p:blipFill>
        <p:spPr>
          <a:xfrm>
            <a:off x="1511887" y="4331049"/>
            <a:ext cx="2910127" cy="1953373"/>
          </a:xfrm>
          <a:prstGeom prst="rect">
            <a:avLst/>
          </a:prstGeom>
        </p:spPr>
      </p:pic>
    </p:spTree>
    <p:extLst>
      <p:ext uri="{BB962C8B-B14F-4D97-AF65-F5344CB8AC3E}">
        <p14:creationId xmlns:p14="http://schemas.microsoft.com/office/powerpoint/2010/main" val="5869819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927966"/>
          </a:xfrm>
        </p:spPr>
        <p:txBody>
          <a:bodyPr/>
          <a:lstStyle/>
          <a:p>
            <a:r>
              <a:rPr lang="en-US" b="1" dirty="0" smtClean="0">
                <a:solidFill>
                  <a:schemeClr val="bg1"/>
                </a:solidFill>
              </a:rPr>
              <a:t>Async and Await</a:t>
            </a:r>
            <a:endParaRPr lang="he-IL" dirty="0">
              <a:solidFill>
                <a:schemeClr val="bg1"/>
              </a:solidFill>
            </a:endParaRPr>
          </a:p>
        </p:txBody>
      </p:sp>
      <p:sp>
        <p:nvSpPr>
          <p:cNvPr id="3" name="Content Placeholder 2"/>
          <p:cNvSpPr>
            <a:spLocks noGrp="1"/>
          </p:cNvSpPr>
          <p:nvPr>
            <p:ph idx="1"/>
          </p:nvPr>
        </p:nvSpPr>
        <p:spPr>
          <a:xfrm>
            <a:off x="838200" y="849744"/>
            <a:ext cx="10515600" cy="5708073"/>
          </a:xfrm>
        </p:spPr>
        <p:txBody>
          <a:bodyPr>
            <a:normAutofit/>
          </a:bodyPr>
          <a:lstStyle/>
          <a:p>
            <a:pPr marL="0" indent="0">
              <a:buNone/>
            </a:pPr>
            <a:r>
              <a:rPr lang="he-IL" dirty="0" smtClean="0">
                <a:solidFill>
                  <a:schemeClr val="bg1"/>
                </a:solidFill>
              </a:rPr>
              <a:t>בשתי גישות שונות</a:t>
            </a:r>
          </a:p>
          <a:p>
            <a:pPr marL="0" indent="0">
              <a:buNone/>
            </a:pPr>
            <a:endParaRPr lang="he-IL" dirty="0">
              <a:solidFill>
                <a:schemeClr val="bg1"/>
              </a:solidFill>
            </a:endParaRPr>
          </a:p>
          <a:p>
            <a:pPr marL="0" indent="0">
              <a:buNone/>
            </a:pPr>
            <a:r>
              <a:rPr lang="he-IL" dirty="0" smtClean="0">
                <a:solidFill>
                  <a:srgbClr val="FFFF00"/>
                </a:solidFill>
              </a:rPr>
              <a:t>גישה שנייה:</a:t>
            </a:r>
            <a:endParaRPr lang="he-IL" dirty="0">
              <a:solidFill>
                <a:srgbClr val="FFFF00"/>
              </a:solidFill>
            </a:endParaRPr>
          </a:p>
        </p:txBody>
      </p:sp>
      <p:sp>
        <p:nvSpPr>
          <p:cNvPr id="4" name="TextBox 3"/>
          <p:cNvSpPr txBox="1"/>
          <p:nvPr/>
        </p:nvSpPr>
        <p:spPr>
          <a:xfrm>
            <a:off x="5519651" y="6284422"/>
            <a:ext cx="2543694" cy="369332"/>
          </a:xfrm>
          <a:prstGeom prst="rect">
            <a:avLst/>
          </a:prstGeom>
          <a:noFill/>
        </p:spPr>
        <p:txBody>
          <a:bodyPr wrap="square" rtlCol="1">
            <a:spAutoFit/>
          </a:bodyPr>
          <a:lstStyle/>
          <a:p>
            <a:r>
              <a:rPr lang="en-US" dirty="0" smtClean="0">
                <a:solidFill>
                  <a:schemeClr val="bg1"/>
                </a:solidFill>
              </a:rPr>
              <a:t>AsyncSample02</a:t>
            </a:r>
            <a:endParaRPr lang="he-IL" dirty="0">
              <a:solidFill>
                <a:schemeClr val="bg1"/>
              </a:solidFill>
            </a:endParaRPr>
          </a:p>
        </p:txBody>
      </p:sp>
      <p:sp>
        <p:nvSpPr>
          <p:cNvPr id="5" name="TextBox 4"/>
          <p:cNvSpPr txBox="1"/>
          <p:nvPr/>
        </p:nvSpPr>
        <p:spPr>
          <a:xfrm>
            <a:off x="182879" y="463983"/>
            <a:ext cx="4398063" cy="3970318"/>
          </a:xfrm>
          <a:prstGeom prst="rect">
            <a:avLst/>
          </a:prstGeom>
          <a:noFill/>
        </p:spPr>
        <p:txBody>
          <a:bodyPr wrap="none" rtlCol="1">
            <a:spAutoFit/>
          </a:bodyPr>
          <a:lstStyle/>
          <a:p>
            <a:r>
              <a:rPr lang="en-US" b="1" dirty="0">
                <a:solidFill>
                  <a:schemeClr val="bg1"/>
                </a:solidFill>
              </a:rPr>
              <a:t>private async Task&lt;int&gt; LongRunningFunc1()</a:t>
            </a:r>
          </a:p>
          <a:p>
            <a:r>
              <a:rPr lang="he-IL" dirty="0">
                <a:solidFill>
                  <a:schemeClr val="bg1"/>
                </a:solidFill>
              </a:rPr>
              <a:t>        </a:t>
            </a:r>
            <a:r>
              <a:rPr lang="he-IL" dirty="0" smtClean="0">
                <a:solidFill>
                  <a:schemeClr val="bg1"/>
                </a:solidFill>
              </a:rPr>
              <a:t>}</a:t>
            </a:r>
            <a:endParaRPr lang="he-IL" dirty="0">
              <a:solidFill>
                <a:schemeClr val="bg1"/>
              </a:solidFill>
            </a:endParaRPr>
          </a:p>
          <a:p>
            <a:r>
              <a:rPr lang="en-US" dirty="0">
                <a:solidFill>
                  <a:schemeClr val="bg1"/>
                </a:solidFill>
              </a:rPr>
              <a:t>            await </a:t>
            </a:r>
            <a:r>
              <a:rPr lang="en-US" dirty="0" err="1">
                <a:solidFill>
                  <a:schemeClr val="bg1"/>
                </a:solidFill>
              </a:rPr>
              <a:t>Task.Delay</a:t>
            </a:r>
            <a:r>
              <a:rPr lang="en-US" dirty="0">
                <a:solidFill>
                  <a:schemeClr val="bg1"/>
                </a:solidFill>
              </a:rPr>
              <a:t>(5000);</a:t>
            </a:r>
          </a:p>
          <a:p>
            <a:r>
              <a:rPr lang="en-US" dirty="0">
                <a:solidFill>
                  <a:schemeClr val="bg1"/>
                </a:solidFill>
              </a:rPr>
              <a:t>            int </a:t>
            </a:r>
            <a:r>
              <a:rPr lang="en-US" dirty="0" err="1">
                <a:solidFill>
                  <a:schemeClr val="bg1"/>
                </a:solidFill>
              </a:rPr>
              <a:t>num</a:t>
            </a:r>
            <a:r>
              <a:rPr lang="en-US" dirty="0">
                <a:solidFill>
                  <a:schemeClr val="bg1"/>
                </a:solidFill>
              </a:rPr>
              <a:t> = </a:t>
            </a:r>
            <a:r>
              <a:rPr lang="en-US" dirty="0" err="1">
                <a:solidFill>
                  <a:schemeClr val="bg1"/>
                </a:solidFill>
              </a:rPr>
              <a:t>rnd.Next</a:t>
            </a:r>
            <a:r>
              <a:rPr lang="en-US" dirty="0">
                <a:solidFill>
                  <a:schemeClr val="bg1"/>
                </a:solidFill>
              </a:rPr>
              <a:t>(1, 100);</a:t>
            </a:r>
          </a:p>
          <a:p>
            <a:r>
              <a:rPr lang="en-US" dirty="0">
                <a:solidFill>
                  <a:schemeClr val="bg1"/>
                </a:solidFill>
              </a:rPr>
              <a:t>            txt1.Text = </a:t>
            </a:r>
            <a:r>
              <a:rPr lang="en-US" dirty="0" err="1">
                <a:solidFill>
                  <a:schemeClr val="bg1"/>
                </a:solidFill>
              </a:rPr>
              <a:t>num.ToString</a:t>
            </a:r>
            <a:r>
              <a:rPr lang="en-US" dirty="0">
                <a:solidFill>
                  <a:schemeClr val="bg1"/>
                </a:solidFill>
              </a:rPr>
              <a:t>();</a:t>
            </a:r>
          </a:p>
          <a:p>
            <a:r>
              <a:rPr lang="en-US" dirty="0">
                <a:solidFill>
                  <a:schemeClr val="bg1"/>
                </a:solidFill>
              </a:rPr>
              <a:t>            return </a:t>
            </a:r>
            <a:r>
              <a:rPr lang="en-US" dirty="0" err="1">
                <a:solidFill>
                  <a:schemeClr val="bg1"/>
                </a:solidFill>
              </a:rPr>
              <a:t>num</a:t>
            </a:r>
            <a:r>
              <a:rPr lang="en-US" dirty="0">
                <a:solidFill>
                  <a:schemeClr val="bg1"/>
                </a:solidFill>
              </a:rPr>
              <a:t>;</a:t>
            </a:r>
          </a:p>
          <a:p>
            <a:r>
              <a:rPr lang="he-IL" dirty="0">
                <a:solidFill>
                  <a:schemeClr val="bg1"/>
                </a:solidFill>
              </a:rPr>
              <a:t>        </a:t>
            </a:r>
            <a:r>
              <a:rPr lang="he-IL" dirty="0" smtClean="0">
                <a:solidFill>
                  <a:schemeClr val="bg1"/>
                </a:solidFill>
              </a:rPr>
              <a:t>{</a:t>
            </a:r>
            <a:endParaRPr lang="he-IL" dirty="0">
              <a:solidFill>
                <a:schemeClr val="bg1"/>
              </a:solidFill>
            </a:endParaRPr>
          </a:p>
          <a:p>
            <a:r>
              <a:rPr lang="en-US" b="1" dirty="0" smtClean="0">
                <a:solidFill>
                  <a:schemeClr val="bg1"/>
                </a:solidFill>
              </a:rPr>
              <a:t>private </a:t>
            </a:r>
            <a:r>
              <a:rPr lang="en-US" b="1" dirty="0">
                <a:solidFill>
                  <a:schemeClr val="bg1"/>
                </a:solidFill>
              </a:rPr>
              <a:t>async Task&lt;int&gt; LongRunningFunc2()</a:t>
            </a:r>
          </a:p>
          <a:p>
            <a:r>
              <a:rPr lang="he-IL" dirty="0">
                <a:solidFill>
                  <a:schemeClr val="bg1"/>
                </a:solidFill>
              </a:rPr>
              <a:t>        </a:t>
            </a:r>
            <a:r>
              <a:rPr lang="he-IL" dirty="0" smtClean="0">
                <a:solidFill>
                  <a:schemeClr val="bg1"/>
                </a:solidFill>
              </a:rPr>
              <a:t>}</a:t>
            </a:r>
            <a:endParaRPr lang="he-IL" dirty="0">
              <a:solidFill>
                <a:schemeClr val="bg1"/>
              </a:solidFill>
            </a:endParaRPr>
          </a:p>
          <a:p>
            <a:r>
              <a:rPr lang="en-US" dirty="0">
                <a:solidFill>
                  <a:schemeClr val="bg1"/>
                </a:solidFill>
              </a:rPr>
              <a:t>            await </a:t>
            </a:r>
            <a:r>
              <a:rPr lang="en-US" dirty="0" err="1">
                <a:solidFill>
                  <a:schemeClr val="bg1"/>
                </a:solidFill>
              </a:rPr>
              <a:t>Task.Delay</a:t>
            </a:r>
            <a:r>
              <a:rPr lang="en-US" dirty="0">
                <a:solidFill>
                  <a:schemeClr val="bg1"/>
                </a:solidFill>
              </a:rPr>
              <a:t>(5000);</a:t>
            </a:r>
          </a:p>
          <a:p>
            <a:r>
              <a:rPr lang="en-US" dirty="0">
                <a:solidFill>
                  <a:schemeClr val="bg1"/>
                </a:solidFill>
              </a:rPr>
              <a:t>            int </a:t>
            </a:r>
            <a:r>
              <a:rPr lang="en-US" dirty="0" err="1">
                <a:solidFill>
                  <a:schemeClr val="bg1"/>
                </a:solidFill>
              </a:rPr>
              <a:t>num</a:t>
            </a:r>
            <a:r>
              <a:rPr lang="en-US" dirty="0">
                <a:solidFill>
                  <a:schemeClr val="bg1"/>
                </a:solidFill>
              </a:rPr>
              <a:t> = </a:t>
            </a:r>
            <a:r>
              <a:rPr lang="en-US" dirty="0" err="1">
                <a:solidFill>
                  <a:schemeClr val="bg1"/>
                </a:solidFill>
              </a:rPr>
              <a:t>rnd.Next</a:t>
            </a:r>
            <a:r>
              <a:rPr lang="en-US" dirty="0">
                <a:solidFill>
                  <a:schemeClr val="bg1"/>
                </a:solidFill>
              </a:rPr>
              <a:t>(1, 100);</a:t>
            </a:r>
          </a:p>
          <a:p>
            <a:r>
              <a:rPr lang="en-US" dirty="0">
                <a:solidFill>
                  <a:schemeClr val="bg1"/>
                </a:solidFill>
              </a:rPr>
              <a:t>            txt2.Text = </a:t>
            </a:r>
            <a:r>
              <a:rPr lang="en-US" dirty="0" err="1">
                <a:solidFill>
                  <a:schemeClr val="bg1"/>
                </a:solidFill>
              </a:rPr>
              <a:t>num.ToString</a:t>
            </a:r>
            <a:r>
              <a:rPr lang="en-US" dirty="0">
                <a:solidFill>
                  <a:schemeClr val="bg1"/>
                </a:solidFill>
              </a:rPr>
              <a:t>();</a:t>
            </a:r>
          </a:p>
          <a:p>
            <a:r>
              <a:rPr lang="en-US" dirty="0">
                <a:solidFill>
                  <a:schemeClr val="bg1"/>
                </a:solidFill>
              </a:rPr>
              <a:t>            return </a:t>
            </a:r>
            <a:r>
              <a:rPr lang="en-US" dirty="0" err="1">
                <a:solidFill>
                  <a:schemeClr val="bg1"/>
                </a:solidFill>
              </a:rPr>
              <a:t>num</a:t>
            </a:r>
            <a:r>
              <a:rPr lang="en-US" dirty="0">
                <a:solidFill>
                  <a:schemeClr val="bg1"/>
                </a:solidFill>
              </a:rPr>
              <a:t>;</a:t>
            </a:r>
          </a:p>
          <a:p>
            <a:r>
              <a:rPr lang="he-IL" dirty="0">
                <a:solidFill>
                  <a:schemeClr val="bg1"/>
                </a:solidFill>
              </a:rPr>
              <a:t>        </a:t>
            </a:r>
            <a:r>
              <a:rPr lang="he-IL" dirty="0" smtClean="0">
                <a:solidFill>
                  <a:schemeClr val="bg1"/>
                </a:solidFill>
              </a:rPr>
              <a:t>{</a:t>
            </a:r>
            <a:endParaRPr lang="he-IL" dirty="0">
              <a:solidFill>
                <a:schemeClr val="bg1"/>
              </a:solidFill>
            </a:endParaRPr>
          </a:p>
        </p:txBody>
      </p:sp>
      <p:sp>
        <p:nvSpPr>
          <p:cNvPr id="6" name="TextBox 5"/>
          <p:cNvSpPr txBox="1"/>
          <p:nvPr/>
        </p:nvSpPr>
        <p:spPr>
          <a:xfrm>
            <a:off x="5095700" y="2443230"/>
            <a:ext cx="6425740" cy="3416320"/>
          </a:xfrm>
          <a:prstGeom prst="rect">
            <a:avLst/>
          </a:prstGeom>
          <a:noFill/>
        </p:spPr>
        <p:txBody>
          <a:bodyPr wrap="square" rtlCol="1">
            <a:spAutoFit/>
          </a:bodyPr>
          <a:lstStyle/>
          <a:p>
            <a:r>
              <a:rPr lang="en-US" dirty="0">
                <a:solidFill>
                  <a:schemeClr val="bg1"/>
                </a:solidFill>
              </a:rPr>
              <a:t> private async void btn1_Click(object sender, </a:t>
            </a:r>
            <a:r>
              <a:rPr lang="en-US" dirty="0" err="1">
                <a:solidFill>
                  <a:schemeClr val="bg1"/>
                </a:solidFill>
              </a:rPr>
              <a:t>RoutedEventArgs</a:t>
            </a:r>
            <a:r>
              <a:rPr lang="en-US" dirty="0">
                <a:solidFill>
                  <a:schemeClr val="bg1"/>
                </a:solidFill>
              </a:rPr>
              <a:t> e)</a:t>
            </a:r>
          </a:p>
          <a:p>
            <a:r>
              <a:rPr lang="he-IL" dirty="0">
                <a:solidFill>
                  <a:schemeClr val="bg1"/>
                </a:solidFill>
              </a:rPr>
              <a:t>        </a:t>
            </a:r>
            <a:r>
              <a:rPr lang="he-IL" dirty="0" smtClean="0">
                <a:solidFill>
                  <a:schemeClr val="bg1"/>
                </a:solidFill>
              </a:rPr>
              <a:t>}</a:t>
            </a:r>
            <a:endParaRPr lang="he-IL" dirty="0">
              <a:solidFill>
                <a:schemeClr val="bg1"/>
              </a:solidFill>
            </a:endParaRPr>
          </a:p>
          <a:p>
            <a:r>
              <a:rPr lang="en-US" dirty="0">
                <a:solidFill>
                  <a:schemeClr val="bg1"/>
                </a:solidFill>
              </a:rPr>
              <a:t>            </a:t>
            </a:r>
            <a:r>
              <a:rPr lang="en-US" dirty="0" err="1">
                <a:solidFill>
                  <a:schemeClr val="bg1"/>
                </a:solidFill>
              </a:rPr>
              <a:t>txtState.Text</a:t>
            </a:r>
            <a:r>
              <a:rPr lang="en-US" dirty="0">
                <a:solidFill>
                  <a:schemeClr val="bg1"/>
                </a:solidFill>
              </a:rPr>
              <a:t> = "Start";</a:t>
            </a:r>
          </a:p>
          <a:p>
            <a:r>
              <a:rPr lang="en-US" dirty="0">
                <a:solidFill>
                  <a:schemeClr val="bg1"/>
                </a:solidFill>
              </a:rPr>
              <a:t>            txt1.Text = "0";</a:t>
            </a:r>
          </a:p>
          <a:p>
            <a:r>
              <a:rPr lang="en-US" dirty="0">
                <a:solidFill>
                  <a:schemeClr val="bg1"/>
                </a:solidFill>
              </a:rPr>
              <a:t>            txt2.Text = "0";</a:t>
            </a:r>
          </a:p>
          <a:p>
            <a:r>
              <a:rPr lang="en-US" dirty="0">
                <a:solidFill>
                  <a:schemeClr val="bg1"/>
                </a:solidFill>
              </a:rPr>
              <a:t>            int num1 = await LongRunningFunc1();</a:t>
            </a:r>
          </a:p>
          <a:p>
            <a:r>
              <a:rPr lang="en-US" dirty="0">
                <a:solidFill>
                  <a:schemeClr val="bg1"/>
                </a:solidFill>
              </a:rPr>
              <a:t>            int num2 = await LongRunningFunc2();</a:t>
            </a:r>
          </a:p>
          <a:p>
            <a:r>
              <a:rPr lang="en-US" dirty="0">
                <a:solidFill>
                  <a:schemeClr val="bg1"/>
                </a:solidFill>
              </a:rPr>
              <a:t>            </a:t>
            </a:r>
            <a:r>
              <a:rPr lang="en-US" dirty="0" err="1">
                <a:solidFill>
                  <a:schemeClr val="bg1"/>
                </a:solidFill>
              </a:rPr>
              <a:t>txtState.Text</a:t>
            </a:r>
            <a:r>
              <a:rPr lang="en-US" dirty="0">
                <a:solidFill>
                  <a:schemeClr val="bg1"/>
                </a:solidFill>
              </a:rPr>
              <a:t> = "Continue";</a:t>
            </a:r>
          </a:p>
          <a:p>
            <a:r>
              <a:rPr lang="en-US" dirty="0">
                <a:solidFill>
                  <a:schemeClr val="bg1"/>
                </a:solidFill>
              </a:rPr>
              <a:t>            int n = num1 + num2;</a:t>
            </a:r>
          </a:p>
          <a:p>
            <a:r>
              <a:rPr lang="en-US" dirty="0">
                <a:solidFill>
                  <a:schemeClr val="bg1"/>
                </a:solidFill>
              </a:rPr>
              <a:t>            </a:t>
            </a:r>
            <a:r>
              <a:rPr lang="en-US" dirty="0" err="1">
                <a:solidFill>
                  <a:schemeClr val="bg1"/>
                </a:solidFill>
              </a:rPr>
              <a:t>txtState.Text</a:t>
            </a:r>
            <a:r>
              <a:rPr lang="en-US" dirty="0">
                <a:solidFill>
                  <a:schemeClr val="bg1"/>
                </a:solidFill>
              </a:rPr>
              <a:t> = "Finished";</a:t>
            </a:r>
          </a:p>
          <a:p>
            <a:r>
              <a:rPr lang="en-US" dirty="0">
                <a:solidFill>
                  <a:schemeClr val="bg1"/>
                </a:solidFill>
              </a:rPr>
              <a:t>            </a:t>
            </a:r>
            <a:r>
              <a:rPr lang="en-US" dirty="0" err="1">
                <a:solidFill>
                  <a:schemeClr val="bg1"/>
                </a:solidFill>
              </a:rPr>
              <a:t>txtSum.Text</a:t>
            </a:r>
            <a:r>
              <a:rPr lang="en-US" dirty="0">
                <a:solidFill>
                  <a:schemeClr val="bg1"/>
                </a:solidFill>
              </a:rPr>
              <a:t> = (</a:t>
            </a:r>
            <a:r>
              <a:rPr lang="en-US" dirty="0" err="1">
                <a:solidFill>
                  <a:schemeClr val="bg1"/>
                </a:solidFill>
              </a:rPr>
              <a:t>int.Parse</a:t>
            </a:r>
            <a:r>
              <a:rPr lang="en-US" dirty="0">
                <a:solidFill>
                  <a:schemeClr val="bg1"/>
                </a:solidFill>
              </a:rPr>
              <a:t>(txt2.Text) + n).</a:t>
            </a:r>
            <a:r>
              <a:rPr lang="en-US" dirty="0" err="1">
                <a:solidFill>
                  <a:schemeClr val="bg1"/>
                </a:solidFill>
              </a:rPr>
              <a:t>ToString</a:t>
            </a:r>
            <a:r>
              <a:rPr lang="en-US" dirty="0">
                <a:solidFill>
                  <a:schemeClr val="bg1"/>
                </a:solidFill>
              </a:rPr>
              <a:t>();</a:t>
            </a:r>
          </a:p>
          <a:p>
            <a:r>
              <a:rPr lang="he-IL" dirty="0">
                <a:solidFill>
                  <a:schemeClr val="bg1"/>
                </a:solidFill>
              </a:rPr>
              <a:t>        </a:t>
            </a:r>
            <a:r>
              <a:rPr lang="he-IL" dirty="0" smtClean="0">
                <a:solidFill>
                  <a:schemeClr val="bg1"/>
                </a:solidFill>
              </a:rPr>
              <a:t>{</a:t>
            </a:r>
            <a:endParaRPr lang="he-IL" dirty="0">
              <a:solidFill>
                <a:schemeClr val="bg1"/>
              </a:solidFill>
            </a:endParaRPr>
          </a:p>
        </p:txBody>
      </p:sp>
      <p:pic>
        <p:nvPicPr>
          <p:cNvPr id="7" name="Picture 6"/>
          <p:cNvPicPr>
            <a:picLocks noChangeAspect="1"/>
          </p:cNvPicPr>
          <p:nvPr/>
        </p:nvPicPr>
        <p:blipFill>
          <a:blip r:embed="rId2"/>
          <a:stretch>
            <a:fillRect/>
          </a:stretch>
        </p:blipFill>
        <p:spPr>
          <a:xfrm>
            <a:off x="838201" y="4385843"/>
            <a:ext cx="3417916" cy="2294217"/>
          </a:xfrm>
          <a:prstGeom prst="rect">
            <a:avLst/>
          </a:prstGeom>
        </p:spPr>
      </p:pic>
    </p:spTree>
    <p:extLst>
      <p:ext uri="{BB962C8B-B14F-4D97-AF65-F5344CB8AC3E}">
        <p14:creationId xmlns:p14="http://schemas.microsoft.com/office/powerpoint/2010/main" val="25705301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927966"/>
          </a:xfrm>
        </p:spPr>
        <p:txBody>
          <a:bodyPr/>
          <a:lstStyle/>
          <a:p>
            <a:r>
              <a:rPr lang="en-US" b="1" dirty="0" smtClean="0">
                <a:solidFill>
                  <a:schemeClr val="bg1"/>
                </a:solidFill>
              </a:rPr>
              <a:t>Async and Await</a:t>
            </a:r>
            <a:endParaRPr lang="he-IL" dirty="0">
              <a:solidFill>
                <a:schemeClr val="bg1"/>
              </a:solidFill>
            </a:endParaRPr>
          </a:p>
        </p:txBody>
      </p:sp>
      <p:sp>
        <p:nvSpPr>
          <p:cNvPr id="3" name="Content Placeholder 2"/>
          <p:cNvSpPr>
            <a:spLocks noGrp="1"/>
          </p:cNvSpPr>
          <p:nvPr>
            <p:ph idx="1"/>
          </p:nvPr>
        </p:nvSpPr>
        <p:spPr>
          <a:xfrm>
            <a:off x="838200" y="849744"/>
            <a:ext cx="10515600" cy="5708073"/>
          </a:xfrm>
        </p:spPr>
        <p:txBody>
          <a:bodyPr>
            <a:normAutofit/>
          </a:bodyPr>
          <a:lstStyle/>
          <a:p>
            <a:pPr marL="0" indent="0">
              <a:buNone/>
            </a:pPr>
            <a:endParaRPr lang="he-IL" dirty="0">
              <a:solidFill>
                <a:schemeClr val="bg1"/>
              </a:solidFill>
            </a:endParaRPr>
          </a:p>
        </p:txBody>
      </p:sp>
      <p:sp>
        <p:nvSpPr>
          <p:cNvPr id="4" name="TextBox 3"/>
          <p:cNvSpPr txBox="1"/>
          <p:nvPr/>
        </p:nvSpPr>
        <p:spPr>
          <a:xfrm>
            <a:off x="5519651" y="6284422"/>
            <a:ext cx="2543694" cy="369332"/>
          </a:xfrm>
          <a:prstGeom prst="rect">
            <a:avLst/>
          </a:prstGeom>
          <a:noFill/>
        </p:spPr>
        <p:txBody>
          <a:bodyPr wrap="square" rtlCol="1">
            <a:spAutoFit/>
          </a:bodyPr>
          <a:lstStyle/>
          <a:p>
            <a:r>
              <a:rPr lang="en-US" dirty="0" smtClean="0">
                <a:solidFill>
                  <a:schemeClr val="bg1"/>
                </a:solidFill>
              </a:rPr>
              <a:t>AsyncSample02</a:t>
            </a:r>
            <a:endParaRPr lang="he-IL" dirty="0">
              <a:solidFill>
                <a:schemeClr val="bg1"/>
              </a:solidFill>
            </a:endParaRPr>
          </a:p>
        </p:txBody>
      </p:sp>
      <p:sp>
        <p:nvSpPr>
          <p:cNvPr id="5" name="TextBox 4"/>
          <p:cNvSpPr txBox="1"/>
          <p:nvPr/>
        </p:nvSpPr>
        <p:spPr>
          <a:xfrm>
            <a:off x="99566" y="693373"/>
            <a:ext cx="7425238" cy="1754326"/>
          </a:xfrm>
          <a:prstGeom prst="rect">
            <a:avLst/>
          </a:prstGeom>
          <a:noFill/>
        </p:spPr>
        <p:txBody>
          <a:bodyPr wrap="none" rtlCol="1">
            <a:spAutoFit/>
          </a:bodyPr>
          <a:lstStyle/>
          <a:p>
            <a:r>
              <a:rPr lang="en-US" dirty="0">
                <a:solidFill>
                  <a:schemeClr val="bg1"/>
                </a:solidFill>
              </a:rPr>
              <a:t> private Task&lt;</a:t>
            </a:r>
            <a:r>
              <a:rPr lang="en-US" dirty="0" err="1">
                <a:solidFill>
                  <a:schemeClr val="bg1"/>
                </a:solidFill>
              </a:rPr>
              <a:t>FeedFile</a:t>
            </a:r>
            <a:r>
              <a:rPr lang="en-US" dirty="0">
                <a:solidFill>
                  <a:schemeClr val="bg1"/>
                </a:solidFill>
              </a:rPr>
              <a:t>&gt; Func1Async(string </a:t>
            </a:r>
            <a:r>
              <a:rPr lang="en-US" dirty="0" err="1">
                <a:solidFill>
                  <a:schemeClr val="bg1"/>
                </a:solidFill>
              </a:rPr>
              <a:t>rss_url</a:t>
            </a:r>
            <a:r>
              <a:rPr lang="en-US" dirty="0">
                <a:solidFill>
                  <a:schemeClr val="bg1"/>
                </a:solidFill>
              </a:rPr>
              <a:t>)</a:t>
            </a:r>
          </a:p>
          <a:p>
            <a:r>
              <a:rPr lang="he-IL" dirty="0">
                <a:solidFill>
                  <a:schemeClr val="bg1"/>
                </a:solidFill>
              </a:rPr>
              <a:t>        </a:t>
            </a:r>
            <a:r>
              <a:rPr lang="he-IL" dirty="0" smtClean="0">
                <a:solidFill>
                  <a:schemeClr val="bg1"/>
                </a:solidFill>
              </a:rPr>
              <a:t>}</a:t>
            </a:r>
            <a:endParaRPr lang="he-IL" dirty="0">
              <a:solidFill>
                <a:schemeClr val="bg1"/>
              </a:solidFill>
            </a:endParaRPr>
          </a:p>
          <a:p>
            <a:r>
              <a:rPr lang="en-US" dirty="0">
                <a:solidFill>
                  <a:schemeClr val="bg1"/>
                </a:solidFill>
              </a:rPr>
              <a:t>            </a:t>
            </a:r>
            <a:r>
              <a:rPr lang="en-US" dirty="0" err="1">
                <a:solidFill>
                  <a:schemeClr val="bg1"/>
                </a:solidFill>
              </a:rPr>
              <a:t>RssReader</a:t>
            </a:r>
            <a:r>
              <a:rPr lang="en-US" dirty="0">
                <a:solidFill>
                  <a:schemeClr val="bg1"/>
                </a:solidFill>
              </a:rPr>
              <a:t> reader = new </a:t>
            </a:r>
            <a:r>
              <a:rPr lang="en-US" dirty="0" err="1">
                <a:solidFill>
                  <a:schemeClr val="bg1"/>
                </a:solidFill>
              </a:rPr>
              <a:t>RssReader</a:t>
            </a:r>
            <a:r>
              <a:rPr lang="en-US" dirty="0">
                <a:solidFill>
                  <a:schemeClr val="bg1"/>
                </a:solidFill>
              </a:rPr>
              <a:t>();</a:t>
            </a:r>
          </a:p>
          <a:p>
            <a:r>
              <a:rPr lang="en-US" dirty="0">
                <a:solidFill>
                  <a:schemeClr val="bg1"/>
                </a:solidFill>
              </a:rPr>
              <a:t>            </a:t>
            </a:r>
            <a:r>
              <a:rPr lang="en-US" dirty="0" err="1">
                <a:solidFill>
                  <a:schemeClr val="bg1"/>
                </a:solidFill>
              </a:rPr>
              <a:t>reader.FeedUrl</a:t>
            </a:r>
            <a:r>
              <a:rPr lang="en-US" dirty="0">
                <a:solidFill>
                  <a:schemeClr val="bg1"/>
                </a:solidFill>
              </a:rPr>
              <a:t> = @"http://www.ynet.co.il/Integration/StoryRss2.xml";</a:t>
            </a:r>
          </a:p>
          <a:p>
            <a:r>
              <a:rPr lang="en-US" dirty="0">
                <a:solidFill>
                  <a:schemeClr val="bg1"/>
                </a:solidFill>
              </a:rPr>
              <a:t>            return </a:t>
            </a:r>
            <a:r>
              <a:rPr lang="en-US" dirty="0" err="1">
                <a:solidFill>
                  <a:schemeClr val="bg1"/>
                </a:solidFill>
              </a:rPr>
              <a:t>Task.Run</a:t>
            </a:r>
            <a:r>
              <a:rPr lang="en-US" dirty="0">
                <a:solidFill>
                  <a:schemeClr val="bg1"/>
                </a:solidFill>
              </a:rPr>
              <a:t>(() =&gt; </a:t>
            </a:r>
            <a:r>
              <a:rPr lang="en-US" dirty="0" err="1">
                <a:solidFill>
                  <a:schemeClr val="bg1"/>
                </a:solidFill>
              </a:rPr>
              <a:t>reader.Execute</a:t>
            </a:r>
            <a:r>
              <a:rPr lang="en-US" dirty="0">
                <a:solidFill>
                  <a:schemeClr val="bg1"/>
                </a:solidFill>
              </a:rPr>
              <a:t>());</a:t>
            </a:r>
          </a:p>
          <a:p>
            <a:r>
              <a:rPr lang="he-IL" dirty="0">
                <a:solidFill>
                  <a:schemeClr val="bg1"/>
                </a:solidFill>
              </a:rPr>
              <a:t>        </a:t>
            </a:r>
            <a:r>
              <a:rPr lang="he-IL" dirty="0" smtClean="0">
                <a:solidFill>
                  <a:schemeClr val="bg1"/>
                </a:solidFill>
              </a:rPr>
              <a:t>{</a:t>
            </a:r>
            <a:endParaRPr lang="he-IL" dirty="0">
              <a:solidFill>
                <a:schemeClr val="bg1"/>
              </a:solidFill>
            </a:endParaRPr>
          </a:p>
        </p:txBody>
      </p:sp>
      <p:sp>
        <p:nvSpPr>
          <p:cNvPr id="6" name="TextBox 5"/>
          <p:cNvSpPr txBox="1"/>
          <p:nvPr/>
        </p:nvSpPr>
        <p:spPr>
          <a:xfrm>
            <a:off x="4753795" y="3287361"/>
            <a:ext cx="6425740" cy="1477328"/>
          </a:xfrm>
          <a:prstGeom prst="rect">
            <a:avLst/>
          </a:prstGeom>
          <a:noFill/>
        </p:spPr>
        <p:txBody>
          <a:bodyPr wrap="square" rtlCol="1">
            <a:spAutoFit/>
          </a:bodyPr>
          <a:lstStyle/>
          <a:p>
            <a:r>
              <a:rPr lang="en-US" dirty="0">
                <a:solidFill>
                  <a:schemeClr val="bg1"/>
                </a:solidFill>
              </a:rPr>
              <a:t> private async void btn1_Click(object sender, </a:t>
            </a:r>
            <a:r>
              <a:rPr lang="en-US" dirty="0" err="1">
                <a:solidFill>
                  <a:schemeClr val="bg1"/>
                </a:solidFill>
              </a:rPr>
              <a:t>RoutedEventArgs</a:t>
            </a:r>
            <a:r>
              <a:rPr lang="en-US" dirty="0">
                <a:solidFill>
                  <a:schemeClr val="bg1"/>
                </a:solidFill>
              </a:rPr>
              <a:t> e)</a:t>
            </a:r>
          </a:p>
          <a:p>
            <a:r>
              <a:rPr lang="he-IL" dirty="0">
                <a:solidFill>
                  <a:schemeClr val="bg1"/>
                </a:solidFill>
              </a:rPr>
              <a:t>        </a:t>
            </a:r>
            <a:r>
              <a:rPr lang="he-IL" dirty="0" smtClean="0">
                <a:solidFill>
                  <a:schemeClr val="bg1"/>
                </a:solidFill>
              </a:rPr>
              <a:t>}</a:t>
            </a:r>
            <a:endParaRPr lang="he-IL" dirty="0">
              <a:solidFill>
                <a:schemeClr val="bg1"/>
              </a:solidFill>
            </a:endParaRPr>
          </a:p>
          <a:p>
            <a:r>
              <a:rPr lang="he-IL" dirty="0">
                <a:solidFill>
                  <a:schemeClr val="bg1"/>
                </a:solidFill>
              </a:rPr>
              <a:t>      </a:t>
            </a:r>
            <a:r>
              <a:rPr lang="en-US" dirty="0" smtClean="0">
                <a:solidFill>
                  <a:schemeClr val="bg1"/>
                </a:solidFill>
              </a:rPr>
              <a:t>     </a:t>
            </a:r>
            <a:r>
              <a:rPr lang="en-US" dirty="0" err="1">
                <a:solidFill>
                  <a:schemeClr val="bg1"/>
                </a:solidFill>
              </a:rPr>
              <a:t>FeedFile</a:t>
            </a:r>
            <a:r>
              <a:rPr lang="en-US" dirty="0">
                <a:solidFill>
                  <a:schemeClr val="bg1"/>
                </a:solidFill>
              </a:rPr>
              <a:t> </a:t>
            </a:r>
            <a:r>
              <a:rPr lang="en-US" dirty="0" err="1">
                <a:solidFill>
                  <a:schemeClr val="bg1"/>
                </a:solidFill>
              </a:rPr>
              <a:t>rss_file</a:t>
            </a:r>
            <a:r>
              <a:rPr lang="en-US" dirty="0">
                <a:solidFill>
                  <a:schemeClr val="bg1"/>
                </a:solidFill>
              </a:rPr>
              <a:t> = await Func1Async(</a:t>
            </a:r>
            <a:r>
              <a:rPr lang="en-US" dirty="0" err="1">
                <a:solidFill>
                  <a:schemeClr val="bg1"/>
                </a:solidFill>
              </a:rPr>
              <a:t>arr</a:t>
            </a:r>
            <a:r>
              <a:rPr lang="en-US" dirty="0">
                <a:solidFill>
                  <a:schemeClr val="bg1"/>
                </a:solidFill>
              </a:rPr>
              <a:t>[0]);</a:t>
            </a:r>
          </a:p>
          <a:p>
            <a:r>
              <a:rPr lang="en-US" dirty="0">
                <a:solidFill>
                  <a:schemeClr val="bg1"/>
                </a:solidFill>
              </a:rPr>
              <a:t>            </a:t>
            </a:r>
            <a:r>
              <a:rPr lang="en-US" dirty="0" err="1">
                <a:solidFill>
                  <a:schemeClr val="bg1"/>
                </a:solidFill>
              </a:rPr>
              <a:t>UpdateList</a:t>
            </a:r>
            <a:r>
              <a:rPr lang="en-US" dirty="0">
                <a:solidFill>
                  <a:schemeClr val="bg1"/>
                </a:solidFill>
              </a:rPr>
              <a:t>(</a:t>
            </a:r>
            <a:r>
              <a:rPr lang="en-US" dirty="0" err="1">
                <a:solidFill>
                  <a:schemeClr val="bg1"/>
                </a:solidFill>
              </a:rPr>
              <a:t>rss_file</a:t>
            </a:r>
            <a:r>
              <a:rPr lang="en-US" dirty="0">
                <a:solidFill>
                  <a:schemeClr val="bg1"/>
                </a:solidFill>
              </a:rPr>
              <a:t>);</a:t>
            </a:r>
          </a:p>
          <a:p>
            <a:r>
              <a:rPr lang="he-IL" dirty="0">
                <a:solidFill>
                  <a:schemeClr val="bg1"/>
                </a:solidFill>
              </a:rPr>
              <a:t>        </a:t>
            </a:r>
            <a:r>
              <a:rPr lang="he-IL" dirty="0" smtClean="0">
                <a:solidFill>
                  <a:schemeClr val="bg1"/>
                </a:solidFill>
              </a:rPr>
              <a:t>{</a:t>
            </a:r>
            <a:endParaRPr lang="he-IL" dirty="0">
              <a:solidFill>
                <a:schemeClr val="bg1"/>
              </a:solidFill>
            </a:endParaRPr>
          </a:p>
        </p:txBody>
      </p:sp>
      <p:pic>
        <p:nvPicPr>
          <p:cNvPr id="8" name="Picture 7"/>
          <p:cNvPicPr>
            <a:picLocks noChangeAspect="1"/>
          </p:cNvPicPr>
          <p:nvPr/>
        </p:nvPicPr>
        <p:blipFill>
          <a:blip r:embed="rId2"/>
          <a:stretch>
            <a:fillRect/>
          </a:stretch>
        </p:blipFill>
        <p:spPr>
          <a:xfrm>
            <a:off x="401667" y="2672882"/>
            <a:ext cx="3655058" cy="4041306"/>
          </a:xfrm>
          <a:prstGeom prst="rect">
            <a:avLst/>
          </a:prstGeom>
        </p:spPr>
      </p:pic>
    </p:spTree>
    <p:extLst>
      <p:ext uri="{BB962C8B-B14F-4D97-AF65-F5344CB8AC3E}">
        <p14:creationId xmlns:p14="http://schemas.microsoft.com/office/powerpoint/2010/main" val="18539068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solidFill>
                  <a:schemeClr val="bg1"/>
                </a:solidFill>
              </a:rPr>
              <a:t>תכנות אסינכרוני</a:t>
            </a:r>
            <a:endParaRPr lang="he-IL" dirty="0">
              <a:solidFill>
                <a:schemeClr val="bg1"/>
              </a:solidFill>
            </a:endParaRPr>
          </a:p>
        </p:txBody>
      </p:sp>
      <p:sp>
        <p:nvSpPr>
          <p:cNvPr id="3" name="Content Placeholder 2"/>
          <p:cNvSpPr>
            <a:spLocks noGrp="1"/>
          </p:cNvSpPr>
          <p:nvPr>
            <p:ph idx="1"/>
          </p:nvPr>
        </p:nvSpPr>
        <p:spPr/>
        <p:txBody>
          <a:bodyPr/>
          <a:lstStyle/>
          <a:p>
            <a:endParaRPr lang="he-IL" dirty="0">
              <a:solidFill>
                <a:schemeClr val="bg1"/>
              </a:solidFill>
            </a:endParaRPr>
          </a:p>
        </p:txBody>
      </p:sp>
    </p:spTree>
    <p:extLst>
      <p:ext uri="{BB962C8B-B14F-4D97-AF65-F5344CB8AC3E}">
        <p14:creationId xmlns:p14="http://schemas.microsoft.com/office/powerpoint/2010/main" val="19157559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b="1" dirty="0">
                <a:solidFill>
                  <a:schemeClr val="bg1"/>
                </a:solidFill>
              </a:rPr>
              <a:t>מה זה אסינכרוני?</a:t>
            </a:r>
            <a:endParaRPr lang="he-IL" dirty="0"/>
          </a:p>
        </p:txBody>
      </p:sp>
      <p:sp>
        <p:nvSpPr>
          <p:cNvPr id="3" name="Content Placeholder 2"/>
          <p:cNvSpPr>
            <a:spLocks noGrp="1"/>
          </p:cNvSpPr>
          <p:nvPr>
            <p:ph idx="1"/>
          </p:nvPr>
        </p:nvSpPr>
        <p:spPr/>
        <p:txBody>
          <a:bodyPr/>
          <a:lstStyle/>
          <a:p>
            <a:pPr marL="0" indent="0">
              <a:buNone/>
            </a:pPr>
            <a:r>
              <a:rPr lang="he-IL" dirty="0" smtClean="0">
                <a:solidFill>
                  <a:schemeClr val="bg1"/>
                </a:solidFill>
              </a:rPr>
              <a:t>בתכנות אסינכרוני מתחילים לבצע מטלה, </a:t>
            </a:r>
            <a:r>
              <a:rPr lang="en-US" dirty="0" smtClean="0">
                <a:solidFill>
                  <a:schemeClr val="bg1"/>
                </a:solidFill>
              </a:rPr>
              <a:t/>
            </a:r>
            <a:br>
              <a:rPr lang="en-US" dirty="0" smtClean="0">
                <a:solidFill>
                  <a:schemeClr val="bg1"/>
                </a:solidFill>
              </a:rPr>
            </a:br>
            <a:r>
              <a:rPr lang="he-IL" dirty="0" smtClean="0">
                <a:solidFill>
                  <a:schemeClr val="bg1"/>
                </a:solidFill>
              </a:rPr>
              <a:t>נותנים לה להתבצע ברקע ומתפנים לטפל בשאר </a:t>
            </a:r>
            <a:r>
              <a:rPr lang="en-US" dirty="0" smtClean="0">
                <a:solidFill>
                  <a:schemeClr val="bg1"/>
                </a:solidFill>
              </a:rPr>
              <a:t/>
            </a:r>
            <a:br>
              <a:rPr lang="en-US" dirty="0" smtClean="0">
                <a:solidFill>
                  <a:schemeClr val="bg1"/>
                </a:solidFill>
              </a:rPr>
            </a:br>
            <a:r>
              <a:rPr lang="he-IL" dirty="0" smtClean="0">
                <a:solidFill>
                  <a:schemeClr val="bg1"/>
                </a:solidFill>
              </a:rPr>
              <a:t>המשימות.</a:t>
            </a:r>
            <a:r>
              <a:rPr lang="en-US" dirty="0" smtClean="0">
                <a:solidFill>
                  <a:schemeClr val="bg1"/>
                </a:solidFill>
              </a:rPr>
              <a:t/>
            </a:r>
            <a:br>
              <a:rPr lang="en-US" dirty="0" smtClean="0">
                <a:solidFill>
                  <a:schemeClr val="bg1"/>
                </a:solidFill>
              </a:rPr>
            </a:br>
            <a:r>
              <a:rPr lang="he-IL" dirty="0" smtClean="0">
                <a:solidFill>
                  <a:schemeClr val="bg1"/>
                </a:solidFill>
              </a:rPr>
              <a:t>מטלה שמסתיימת מודיעה על כך.</a:t>
            </a:r>
            <a:endParaRPr lang="he-IL" dirty="0"/>
          </a:p>
        </p:txBody>
      </p:sp>
      <p:grpSp>
        <p:nvGrpSpPr>
          <p:cNvPr id="7" name="Group 6"/>
          <p:cNvGrpSpPr/>
          <p:nvPr/>
        </p:nvGrpSpPr>
        <p:grpSpPr>
          <a:xfrm>
            <a:off x="-19319" y="1438845"/>
            <a:ext cx="6463135" cy="4671614"/>
            <a:chOff x="130314" y="1438845"/>
            <a:chExt cx="6463135" cy="4671614"/>
          </a:xfrm>
        </p:grpSpPr>
        <p:pic>
          <p:nvPicPr>
            <p:cNvPr id="4" name="Picture 3"/>
            <p:cNvPicPr>
              <a:picLocks noChangeAspect="1"/>
            </p:cNvPicPr>
            <p:nvPr/>
          </p:nvPicPr>
          <p:blipFill>
            <a:blip r:embed="rId2"/>
            <a:stretch>
              <a:fillRect/>
            </a:stretch>
          </p:blipFill>
          <p:spPr>
            <a:xfrm>
              <a:off x="610914" y="1438845"/>
              <a:ext cx="5982535" cy="4229690"/>
            </a:xfrm>
            <a:prstGeom prst="rect">
              <a:avLst/>
            </a:prstGeom>
          </p:spPr>
        </p:pic>
        <p:sp>
          <p:nvSpPr>
            <p:cNvPr id="5" name="TextBox 4"/>
            <p:cNvSpPr txBox="1"/>
            <p:nvPr/>
          </p:nvSpPr>
          <p:spPr>
            <a:xfrm>
              <a:off x="2510444" y="5402573"/>
              <a:ext cx="1986742" cy="707886"/>
            </a:xfrm>
            <a:prstGeom prst="rect">
              <a:avLst/>
            </a:prstGeom>
            <a:noFill/>
          </p:spPr>
          <p:txBody>
            <a:bodyPr wrap="square" rtlCol="1">
              <a:spAutoFit/>
            </a:bodyPr>
            <a:lstStyle/>
            <a:p>
              <a:pPr algn="r" rtl="1"/>
              <a:r>
                <a:rPr lang="he-IL" sz="4000" dirty="0" smtClean="0">
                  <a:solidFill>
                    <a:schemeClr val="bg1"/>
                  </a:solidFill>
                </a:rPr>
                <a:t>ציר הזמן</a:t>
              </a:r>
              <a:endParaRPr lang="he-IL" sz="4000" dirty="0">
                <a:solidFill>
                  <a:schemeClr val="bg1"/>
                </a:solidFill>
              </a:endParaRPr>
            </a:p>
          </p:txBody>
        </p:sp>
        <p:sp>
          <p:nvSpPr>
            <p:cNvPr id="6" name="TextBox 5"/>
            <p:cNvSpPr txBox="1"/>
            <p:nvPr/>
          </p:nvSpPr>
          <p:spPr>
            <a:xfrm rot="16200000">
              <a:off x="-309609" y="3199747"/>
              <a:ext cx="1587731" cy="707886"/>
            </a:xfrm>
            <a:prstGeom prst="rect">
              <a:avLst/>
            </a:prstGeom>
            <a:noFill/>
          </p:spPr>
          <p:txBody>
            <a:bodyPr wrap="square" rtlCol="1">
              <a:spAutoFit/>
            </a:bodyPr>
            <a:lstStyle/>
            <a:p>
              <a:pPr algn="r" rtl="1"/>
              <a:r>
                <a:rPr lang="he-IL" sz="4000" dirty="0" smtClean="0">
                  <a:solidFill>
                    <a:schemeClr val="bg1"/>
                  </a:solidFill>
                </a:rPr>
                <a:t>מטלות</a:t>
              </a:r>
              <a:endParaRPr lang="he-IL" sz="4000" dirty="0">
                <a:solidFill>
                  <a:schemeClr val="bg1"/>
                </a:solidFill>
              </a:endParaRPr>
            </a:p>
          </p:txBody>
        </p:sp>
      </p:grpSp>
    </p:spTree>
    <p:extLst>
      <p:ext uri="{BB962C8B-B14F-4D97-AF65-F5344CB8AC3E}">
        <p14:creationId xmlns:p14="http://schemas.microsoft.com/office/powerpoint/2010/main" val="25651965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solidFill>
                  <a:schemeClr val="bg1"/>
                </a:solidFill>
              </a:rPr>
              <a:t>דוגמה מהחיים - ארוחת ערב סינכרונית</a:t>
            </a:r>
            <a:endParaRPr lang="he-IL" dirty="0">
              <a:solidFill>
                <a:schemeClr val="bg1"/>
              </a:solidFill>
            </a:endParaRPr>
          </a:p>
        </p:txBody>
      </p:sp>
      <p:pic>
        <p:nvPicPr>
          <p:cNvPr id="6" name="Picture 5"/>
          <p:cNvPicPr>
            <a:picLocks noChangeAspect="1"/>
          </p:cNvPicPr>
          <p:nvPr/>
        </p:nvPicPr>
        <p:blipFill>
          <a:blip r:embed="rId2"/>
          <a:stretch>
            <a:fillRect/>
          </a:stretch>
        </p:blipFill>
        <p:spPr>
          <a:xfrm>
            <a:off x="5878964" y="1888741"/>
            <a:ext cx="1981626" cy="1424294"/>
          </a:xfrm>
          <a:prstGeom prst="rect">
            <a:avLst/>
          </a:prstGeom>
        </p:spPr>
      </p:pic>
      <p:pic>
        <p:nvPicPr>
          <p:cNvPr id="7" name="Picture 6"/>
          <p:cNvPicPr>
            <a:picLocks noChangeAspect="1"/>
          </p:cNvPicPr>
          <p:nvPr/>
        </p:nvPicPr>
        <p:blipFill>
          <a:blip r:embed="rId3"/>
          <a:stretch>
            <a:fillRect/>
          </a:stretch>
        </p:blipFill>
        <p:spPr>
          <a:xfrm>
            <a:off x="3096011" y="2015361"/>
            <a:ext cx="2092996" cy="1030398"/>
          </a:xfrm>
          <a:prstGeom prst="rect">
            <a:avLst/>
          </a:prstGeom>
        </p:spPr>
      </p:pic>
      <p:pic>
        <p:nvPicPr>
          <p:cNvPr id="8" name="Picture 7"/>
          <p:cNvPicPr>
            <a:picLocks noChangeAspect="1"/>
          </p:cNvPicPr>
          <p:nvPr/>
        </p:nvPicPr>
        <p:blipFill>
          <a:blip r:embed="rId4"/>
          <a:stretch>
            <a:fillRect/>
          </a:stretch>
        </p:blipFill>
        <p:spPr>
          <a:xfrm>
            <a:off x="8361281" y="1698760"/>
            <a:ext cx="3608513" cy="1804256"/>
          </a:xfrm>
          <a:prstGeom prst="rect">
            <a:avLst/>
          </a:prstGeom>
        </p:spPr>
      </p:pic>
      <p:pic>
        <p:nvPicPr>
          <p:cNvPr id="9" name="Picture 8"/>
          <p:cNvPicPr>
            <a:picLocks noChangeAspect="1"/>
          </p:cNvPicPr>
          <p:nvPr/>
        </p:nvPicPr>
        <p:blipFill>
          <a:blip r:embed="rId5"/>
          <a:stretch>
            <a:fillRect/>
          </a:stretch>
        </p:blipFill>
        <p:spPr>
          <a:xfrm>
            <a:off x="701140" y="1412733"/>
            <a:ext cx="6001588" cy="4267796"/>
          </a:xfrm>
          <a:prstGeom prst="rect">
            <a:avLst/>
          </a:prstGeom>
        </p:spPr>
      </p:pic>
      <p:sp>
        <p:nvSpPr>
          <p:cNvPr id="10" name="TextBox 9"/>
          <p:cNvSpPr txBox="1"/>
          <p:nvPr/>
        </p:nvSpPr>
        <p:spPr>
          <a:xfrm>
            <a:off x="2510444" y="5402573"/>
            <a:ext cx="1986742" cy="707886"/>
          </a:xfrm>
          <a:prstGeom prst="rect">
            <a:avLst/>
          </a:prstGeom>
          <a:noFill/>
        </p:spPr>
        <p:txBody>
          <a:bodyPr wrap="square" rtlCol="1">
            <a:spAutoFit/>
          </a:bodyPr>
          <a:lstStyle/>
          <a:p>
            <a:pPr algn="r" rtl="1"/>
            <a:r>
              <a:rPr lang="he-IL" sz="4000" dirty="0" smtClean="0">
                <a:solidFill>
                  <a:schemeClr val="bg1"/>
                </a:solidFill>
              </a:rPr>
              <a:t>ציר הזמן</a:t>
            </a:r>
            <a:endParaRPr lang="he-IL" sz="4000" dirty="0">
              <a:solidFill>
                <a:schemeClr val="bg1"/>
              </a:solidFill>
            </a:endParaRPr>
          </a:p>
        </p:txBody>
      </p:sp>
      <p:sp>
        <p:nvSpPr>
          <p:cNvPr id="11" name="TextBox 10"/>
          <p:cNvSpPr txBox="1"/>
          <p:nvPr/>
        </p:nvSpPr>
        <p:spPr>
          <a:xfrm rot="16200000">
            <a:off x="-309609" y="3199747"/>
            <a:ext cx="1587731" cy="707886"/>
          </a:xfrm>
          <a:prstGeom prst="rect">
            <a:avLst/>
          </a:prstGeom>
          <a:noFill/>
        </p:spPr>
        <p:txBody>
          <a:bodyPr wrap="square" rtlCol="1">
            <a:spAutoFit/>
          </a:bodyPr>
          <a:lstStyle/>
          <a:p>
            <a:pPr algn="r" rtl="1"/>
            <a:r>
              <a:rPr lang="he-IL" sz="4000" dirty="0" smtClean="0">
                <a:solidFill>
                  <a:schemeClr val="bg1"/>
                </a:solidFill>
              </a:rPr>
              <a:t>מטלות</a:t>
            </a:r>
            <a:endParaRPr lang="he-IL" sz="4000" dirty="0">
              <a:solidFill>
                <a:schemeClr val="bg1"/>
              </a:solidFill>
            </a:endParaRPr>
          </a:p>
        </p:txBody>
      </p:sp>
    </p:spTree>
    <p:extLst>
      <p:ext uri="{BB962C8B-B14F-4D97-AF65-F5344CB8AC3E}">
        <p14:creationId xmlns:p14="http://schemas.microsoft.com/office/powerpoint/2010/main" val="211793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0-#ppt_w/2"/>
                                          </p:val>
                                        </p:tav>
                                        <p:tav tm="100000">
                                          <p:val>
                                            <p:strVal val="#ppt_x"/>
                                          </p:val>
                                        </p:tav>
                                      </p:tavLst>
                                    </p:anim>
                                    <p:anim calcmode="lin" valueType="num">
                                      <p:cBhvr additive="base">
                                        <p:cTn id="29"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solidFill>
                  <a:schemeClr val="bg1"/>
                </a:solidFill>
              </a:rPr>
              <a:t>דוגמה מהחיים - ארוחת ערב אסינכרונית</a:t>
            </a:r>
            <a:endParaRPr lang="he-IL" dirty="0">
              <a:solidFill>
                <a:schemeClr val="bg1"/>
              </a:solidFill>
            </a:endParaRPr>
          </a:p>
        </p:txBody>
      </p:sp>
      <p:pic>
        <p:nvPicPr>
          <p:cNvPr id="6" name="Picture 5"/>
          <p:cNvPicPr>
            <a:picLocks noChangeAspect="1"/>
          </p:cNvPicPr>
          <p:nvPr/>
        </p:nvPicPr>
        <p:blipFill>
          <a:blip r:embed="rId2"/>
          <a:stretch>
            <a:fillRect/>
          </a:stretch>
        </p:blipFill>
        <p:spPr>
          <a:xfrm>
            <a:off x="5878964" y="1888741"/>
            <a:ext cx="1981626" cy="1424294"/>
          </a:xfrm>
          <a:prstGeom prst="rect">
            <a:avLst/>
          </a:prstGeom>
        </p:spPr>
      </p:pic>
      <p:pic>
        <p:nvPicPr>
          <p:cNvPr id="7" name="Picture 6"/>
          <p:cNvPicPr>
            <a:picLocks noChangeAspect="1"/>
          </p:cNvPicPr>
          <p:nvPr/>
        </p:nvPicPr>
        <p:blipFill>
          <a:blip r:embed="rId3"/>
          <a:stretch>
            <a:fillRect/>
          </a:stretch>
        </p:blipFill>
        <p:spPr>
          <a:xfrm>
            <a:off x="3096011" y="2015361"/>
            <a:ext cx="2092996" cy="1030398"/>
          </a:xfrm>
          <a:prstGeom prst="rect">
            <a:avLst/>
          </a:prstGeom>
        </p:spPr>
      </p:pic>
      <p:pic>
        <p:nvPicPr>
          <p:cNvPr id="8" name="Picture 7"/>
          <p:cNvPicPr>
            <a:picLocks noChangeAspect="1"/>
          </p:cNvPicPr>
          <p:nvPr/>
        </p:nvPicPr>
        <p:blipFill>
          <a:blip r:embed="rId4"/>
          <a:stretch>
            <a:fillRect/>
          </a:stretch>
        </p:blipFill>
        <p:spPr>
          <a:xfrm>
            <a:off x="8361281" y="1698760"/>
            <a:ext cx="3608513" cy="1804256"/>
          </a:xfrm>
          <a:prstGeom prst="rect">
            <a:avLst/>
          </a:prstGeom>
        </p:spPr>
      </p:pic>
      <p:sp>
        <p:nvSpPr>
          <p:cNvPr id="10" name="TextBox 9"/>
          <p:cNvSpPr txBox="1"/>
          <p:nvPr/>
        </p:nvSpPr>
        <p:spPr>
          <a:xfrm>
            <a:off x="2510444" y="5402573"/>
            <a:ext cx="1986742" cy="707886"/>
          </a:xfrm>
          <a:prstGeom prst="rect">
            <a:avLst/>
          </a:prstGeom>
          <a:noFill/>
        </p:spPr>
        <p:txBody>
          <a:bodyPr wrap="square" rtlCol="1">
            <a:spAutoFit/>
          </a:bodyPr>
          <a:lstStyle/>
          <a:p>
            <a:pPr algn="r" rtl="1"/>
            <a:r>
              <a:rPr lang="he-IL" sz="4000" dirty="0" smtClean="0">
                <a:solidFill>
                  <a:schemeClr val="bg1"/>
                </a:solidFill>
              </a:rPr>
              <a:t>ציר הזמן</a:t>
            </a:r>
            <a:endParaRPr lang="he-IL" sz="4000" dirty="0">
              <a:solidFill>
                <a:schemeClr val="bg1"/>
              </a:solidFill>
            </a:endParaRPr>
          </a:p>
        </p:txBody>
      </p:sp>
      <p:sp>
        <p:nvSpPr>
          <p:cNvPr id="11" name="TextBox 10"/>
          <p:cNvSpPr txBox="1"/>
          <p:nvPr/>
        </p:nvSpPr>
        <p:spPr>
          <a:xfrm rot="16200000">
            <a:off x="-309609" y="3199747"/>
            <a:ext cx="1587731" cy="707886"/>
          </a:xfrm>
          <a:prstGeom prst="rect">
            <a:avLst/>
          </a:prstGeom>
          <a:noFill/>
        </p:spPr>
        <p:txBody>
          <a:bodyPr wrap="square" rtlCol="1">
            <a:spAutoFit/>
          </a:bodyPr>
          <a:lstStyle/>
          <a:p>
            <a:pPr algn="r" rtl="1"/>
            <a:r>
              <a:rPr lang="he-IL" sz="4000" dirty="0" smtClean="0">
                <a:solidFill>
                  <a:schemeClr val="bg1"/>
                </a:solidFill>
              </a:rPr>
              <a:t>מטלות</a:t>
            </a:r>
            <a:endParaRPr lang="he-IL" sz="4000" dirty="0">
              <a:solidFill>
                <a:schemeClr val="bg1"/>
              </a:solidFill>
            </a:endParaRPr>
          </a:p>
        </p:txBody>
      </p:sp>
      <p:pic>
        <p:nvPicPr>
          <p:cNvPr id="3" name="Picture 2"/>
          <p:cNvPicPr>
            <a:picLocks noChangeAspect="1"/>
          </p:cNvPicPr>
          <p:nvPr/>
        </p:nvPicPr>
        <p:blipFill>
          <a:blip r:embed="rId5"/>
          <a:stretch>
            <a:fillRect/>
          </a:stretch>
        </p:blipFill>
        <p:spPr>
          <a:xfrm>
            <a:off x="707117" y="1357394"/>
            <a:ext cx="5973009" cy="4277322"/>
          </a:xfrm>
          <a:prstGeom prst="rect">
            <a:avLst/>
          </a:prstGeom>
        </p:spPr>
      </p:pic>
    </p:spTree>
    <p:extLst>
      <p:ext uri="{BB962C8B-B14F-4D97-AF65-F5344CB8AC3E}">
        <p14:creationId xmlns:p14="http://schemas.microsoft.com/office/powerpoint/2010/main" val="1596299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0-#ppt_w/2"/>
                                          </p:val>
                                        </p:tav>
                                        <p:tav tm="100000">
                                          <p:val>
                                            <p:strVal val="#ppt_x"/>
                                          </p:val>
                                        </p:tav>
                                      </p:tavLst>
                                    </p:anim>
                                    <p:anim calcmode="lin" valueType="num">
                                      <p:cBhvr additive="base">
                                        <p:cTn id="29"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solidFill>
                  <a:schemeClr val="bg1"/>
                </a:solidFill>
              </a:rPr>
              <a:t>סינכרוני מול אסינכרוני</a:t>
            </a:r>
            <a:endParaRPr lang="he-IL" dirty="0">
              <a:solidFill>
                <a:schemeClr val="bg1"/>
              </a:solidFill>
            </a:endParaRPr>
          </a:p>
        </p:txBody>
      </p:sp>
      <p:sp>
        <p:nvSpPr>
          <p:cNvPr id="3" name="Content Placeholder 2"/>
          <p:cNvSpPr>
            <a:spLocks noGrp="1"/>
          </p:cNvSpPr>
          <p:nvPr>
            <p:ph idx="1"/>
          </p:nvPr>
        </p:nvSpPr>
        <p:spPr/>
        <p:txBody>
          <a:bodyPr/>
          <a:lstStyle/>
          <a:p>
            <a:pPr marL="0" indent="0">
              <a:buNone/>
            </a:pPr>
            <a:r>
              <a:rPr lang="he-IL" b="1" dirty="0" smtClean="0">
                <a:solidFill>
                  <a:srgbClr val="FFC000"/>
                </a:solidFill>
              </a:rPr>
              <a:t>דוגמה</a:t>
            </a:r>
          </a:p>
          <a:p>
            <a:pPr marL="0" indent="0">
              <a:buNone/>
            </a:pPr>
            <a:r>
              <a:rPr lang="he-IL" dirty="0" smtClean="0">
                <a:solidFill>
                  <a:schemeClr val="bg1"/>
                </a:solidFill>
              </a:rPr>
              <a:t>נדרשנו לפתח אפליקציה שבין השאר מבצעת את הפעולות הבאות:</a:t>
            </a:r>
          </a:p>
          <a:p>
            <a:r>
              <a:rPr lang="he-IL" dirty="0" smtClean="0">
                <a:solidFill>
                  <a:schemeClr val="bg1"/>
                </a:solidFill>
              </a:rPr>
              <a:t>טוענת קבצי מידע גדולים מהאינטרנט.</a:t>
            </a:r>
          </a:p>
          <a:p>
            <a:r>
              <a:rPr lang="he-IL" dirty="0" smtClean="0">
                <a:solidFill>
                  <a:schemeClr val="bg1"/>
                </a:solidFill>
              </a:rPr>
              <a:t>מסנכרנת מידע ממסד נתונים מרוחק למסד נתונים לוקאלי.</a:t>
            </a:r>
          </a:p>
          <a:p>
            <a:r>
              <a:rPr lang="he-IL" dirty="0" smtClean="0">
                <a:solidFill>
                  <a:schemeClr val="bg1"/>
                </a:solidFill>
              </a:rPr>
              <a:t>מורידה עדכוני תוכנה משרת אינטרנט.</a:t>
            </a:r>
          </a:p>
          <a:p>
            <a:r>
              <a:rPr lang="he-IL" dirty="0" smtClean="0">
                <a:solidFill>
                  <a:schemeClr val="bg1"/>
                </a:solidFill>
              </a:rPr>
              <a:t>מבצעת מספר חישובים מורכבים וכבדים על מנת להציג מידע.</a:t>
            </a:r>
          </a:p>
          <a:p>
            <a:pPr marL="0" indent="0">
              <a:buNone/>
            </a:pPr>
            <a:endParaRPr lang="he-IL" dirty="0">
              <a:solidFill>
                <a:schemeClr val="bg1"/>
              </a:solidFill>
            </a:endParaRPr>
          </a:p>
        </p:txBody>
      </p:sp>
    </p:spTree>
    <p:extLst>
      <p:ext uri="{BB962C8B-B14F-4D97-AF65-F5344CB8AC3E}">
        <p14:creationId xmlns:p14="http://schemas.microsoft.com/office/powerpoint/2010/main" val="21316511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solidFill>
                  <a:schemeClr val="bg1"/>
                </a:solidFill>
              </a:rPr>
              <a:t>סינכרוני </a:t>
            </a:r>
            <a:r>
              <a:rPr lang="he-IL" dirty="0">
                <a:solidFill>
                  <a:schemeClr val="bg1"/>
                </a:solidFill>
              </a:rPr>
              <a:t>מול אסינכרוני</a:t>
            </a:r>
          </a:p>
        </p:txBody>
      </p:sp>
      <p:sp>
        <p:nvSpPr>
          <p:cNvPr id="3" name="Content Placeholder 2"/>
          <p:cNvSpPr>
            <a:spLocks noGrp="1"/>
          </p:cNvSpPr>
          <p:nvPr>
            <p:ph idx="1"/>
          </p:nvPr>
        </p:nvSpPr>
        <p:spPr>
          <a:xfrm>
            <a:off x="838200" y="1533236"/>
            <a:ext cx="10515600" cy="4643727"/>
          </a:xfrm>
        </p:spPr>
        <p:txBody>
          <a:bodyPr/>
          <a:lstStyle/>
          <a:p>
            <a:pPr marL="0" indent="0">
              <a:buNone/>
            </a:pPr>
            <a:r>
              <a:rPr lang="he-IL" sz="3600" b="1" dirty="0" smtClean="0">
                <a:solidFill>
                  <a:srgbClr val="FFC000"/>
                </a:solidFill>
              </a:rPr>
              <a:t>תכנות </a:t>
            </a:r>
            <a:r>
              <a:rPr lang="he-IL" sz="3600" b="1" dirty="0">
                <a:solidFill>
                  <a:srgbClr val="FFC000"/>
                </a:solidFill>
              </a:rPr>
              <a:t>סינכרוני </a:t>
            </a:r>
            <a:endParaRPr lang="he-IL" sz="3600" b="1" dirty="0" smtClean="0">
              <a:solidFill>
                <a:srgbClr val="FFC000"/>
              </a:solidFill>
            </a:endParaRPr>
          </a:p>
          <a:p>
            <a:pPr>
              <a:lnSpc>
                <a:spcPct val="100000"/>
              </a:lnSpc>
            </a:pPr>
            <a:r>
              <a:rPr lang="he-IL" dirty="0" smtClean="0">
                <a:solidFill>
                  <a:schemeClr val="bg1"/>
                </a:solidFill>
              </a:rPr>
              <a:t>מה </a:t>
            </a:r>
            <a:r>
              <a:rPr lang="he-IL" dirty="0">
                <a:solidFill>
                  <a:schemeClr val="bg1"/>
                </a:solidFill>
              </a:rPr>
              <a:t>יקרה אם נבצע את כל אותן המטלות אחת אחרי השנייה</a:t>
            </a:r>
            <a:r>
              <a:rPr lang="he-IL" dirty="0" smtClean="0">
                <a:solidFill>
                  <a:schemeClr val="bg1"/>
                </a:solidFill>
              </a:rPr>
              <a:t>?</a:t>
            </a:r>
          </a:p>
          <a:p>
            <a:pPr>
              <a:lnSpc>
                <a:spcPct val="100000"/>
              </a:lnSpc>
            </a:pPr>
            <a:r>
              <a:rPr lang="he-IL" dirty="0" smtClean="0">
                <a:solidFill>
                  <a:schemeClr val="bg1"/>
                </a:solidFill>
              </a:rPr>
              <a:t>הדבר </a:t>
            </a:r>
            <a:r>
              <a:rPr lang="he-IL" dirty="0">
                <a:solidFill>
                  <a:schemeClr val="bg1"/>
                </a:solidFill>
              </a:rPr>
              <a:t>ייקח הרבה מאוד זמן, המחשב או הטלפון החכם יהיו תקועים בין מטלה אחת לשנייה, המשתמש יתעצבן, יסיר את ההתקנה ויתקין את זו של המתחרים.</a:t>
            </a:r>
          </a:p>
          <a:p>
            <a:endParaRPr lang="he-IL" dirty="0">
              <a:solidFill>
                <a:schemeClr val="bg1"/>
              </a:solidFill>
            </a:endParaRPr>
          </a:p>
        </p:txBody>
      </p:sp>
      <p:pic>
        <p:nvPicPr>
          <p:cNvPr id="4" name="Picture 3"/>
          <p:cNvPicPr>
            <a:picLocks noChangeAspect="1"/>
          </p:cNvPicPr>
          <p:nvPr/>
        </p:nvPicPr>
        <p:blipFill>
          <a:blip r:embed="rId2"/>
          <a:stretch>
            <a:fillRect/>
          </a:stretch>
        </p:blipFill>
        <p:spPr>
          <a:xfrm>
            <a:off x="608295" y="2023483"/>
            <a:ext cx="8764223" cy="4153480"/>
          </a:xfrm>
          <a:prstGeom prst="rect">
            <a:avLst/>
          </a:prstGeom>
        </p:spPr>
      </p:pic>
      <p:sp>
        <p:nvSpPr>
          <p:cNvPr id="5" name="TextBox 4"/>
          <p:cNvSpPr txBox="1"/>
          <p:nvPr/>
        </p:nvSpPr>
        <p:spPr>
          <a:xfrm>
            <a:off x="5503025" y="5957957"/>
            <a:ext cx="1986742" cy="707886"/>
          </a:xfrm>
          <a:prstGeom prst="rect">
            <a:avLst/>
          </a:prstGeom>
          <a:noFill/>
        </p:spPr>
        <p:txBody>
          <a:bodyPr wrap="square" rtlCol="1">
            <a:spAutoFit/>
          </a:bodyPr>
          <a:lstStyle/>
          <a:p>
            <a:pPr algn="r" rtl="1"/>
            <a:r>
              <a:rPr lang="he-IL" sz="4000" dirty="0" smtClean="0">
                <a:solidFill>
                  <a:schemeClr val="bg1"/>
                </a:solidFill>
              </a:rPr>
              <a:t>ציר הזמן</a:t>
            </a:r>
            <a:endParaRPr lang="he-IL" sz="4000" dirty="0">
              <a:solidFill>
                <a:schemeClr val="bg1"/>
              </a:solidFill>
            </a:endParaRPr>
          </a:p>
        </p:txBody>
      </p:sp>
      <p:sp>
        <p:nvSpPr>
          <p:cNvPr id="6" name="TextBox 5"/>
          <p:cNvSpPr txBox="1"/>
          <p:nvPr/>
        </p:nvSpPr>
        <p:spPr>
          <a:xfrm rot="16200000">
            <a:off x="-439923" y="3647351"/>
            <a:ext cx="1587731" cy="707886"/>
          </a:xfrm>
          <a:prstGeom prst="rect">
            <a:avLst/>
          </a:prstGeom>
          <a:noFill/>
        </p:spPr>
        <p:txBody>
          <a:bodyPr wrap="square" rtlCol="1">
            <a:spAutoFit/>
          </a:bodyPr>
          <a:lstStyle/>
          <a:p>
            <a:pPr algn="r" rtl="1"/>
            <a:r>
              <a:rPr lang="he-IL" sz="4000" dirty="0" smtClean="0">
                <a:solidFill>
                  <a:schemeClr val="bg1"/>
                </a:solidFill>
              </a:rPr>
              <a:t>מטלות</a:t>
            </a:r>
            <a:endParaRPr lang="he-IL" sz="4000" dirty="0">
              <a:solidFill>
                <a:schemeClr val="bg1"/>
              </a:solidFill>
            </a:endParaRPr>
          </a:p>
        </p:txBody>
      </p:sp>
    </p:spTree>
    <p:extLst>
      <p:ext uri="{BB962C8B-B14F-4D97-AF65-F5344CB8AC3E}">
        <p14:creationId xmlns:p14="http://schemas.microsoft.com/office/powerpoint/2010/main" val="4272005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0" id="{C57E645F-882B-448B-B814-83AFA3A8C29F}" vid="{E8211B8D-B414-4C48-9A5C-B339090EE741}"/>
    </a:ext>
  </a:extLst>
</a:theme>
</file>

<file path=docProps/app.xml><?xml version="1.0" encoding="utf-8"?>
<Properties xmlns="http://schemas.openxmlformats.org/officeDocument/2006/extended-properties" xmlns:vt="http://schemas.openxmlformats.org/officeDocument/2006/docPropsVTypes">
  <Template>TM04033929[[fn=Slate]]</Template>
  <TotalTime>9090</TotalTime>
  <Words>2718</Words>
  <Application>Microsoft Office PowerPoint</Application>
  <PresentationFormat>Widescreen</PresentationFormat>
  <Paragraphs>453</Paragraphs>
  <Slides>46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Calibri</vt:lpstr>
      <vt:lpstr>Tahoma</vt:lpstr>
      <vt:lpstr>Office Theme</vt:lpstr>
      <vt:lpstr>תכנות אסינכרוני</vt:lpstr>
      <vt:lpstr>מה זה סינכרוני?</vt:lpstr>
      <vt:lpstr>מה זה סינכרוני?</vt:lpstr>
      <vt:lpstr>מה זה אסינכרוני?</vt:lpstr>
      <vt:lpstr>מה זה אסינכרוני?</vt:lpstr>
      <vt:lpstr>דוגמה מהחיים - ארוחת ערב סינכרונית</vt:lpstr>
      <vt:lpstr>דוגמה מהחיים - ארוחת ערב אסינכרונית</vt:lpstr>
      <vt:lpstr>סינכרוני מול אסינכרוני</vt:lpstr>
      <vt:lpstr>סינכרוני מול אסינכרוני</vt:lpstr>
      <vt:lpstr>סינכרוני מול אסינכרוני</vt:lpstr>
      <vt:lpstr>תכנות אסינכרוני</vt:lpstr>
      <vt:lpstr>תכנות אסינכרוני</vt:lpstr>
      <vt:lpstr>תכנות אסינכרוני</vt:lpstr>
      <vt:lpstr>תכנות אסינכרוני</vt:lpstr>
      <vt:lpstr>תכנות אסינכרוני</vt:lpstr>
      <vt:lpstr>ספרית TPL – Task Parallel Library</vt:lpstr>
      <vt:lpstr>ספרית TPL – Task Parallel Library</vt:lpstr>
      <vt:lpstr>ספרית TPL – Task Parallel Library</vt:lpstr>
      <vt:lpstr>ספרית TPL – Task Parallel Library</vt:lpstr>
      <vt:lpstr>PowerPoint Presentation</vt:lpstr>
      <vt:lpstr>ספרית TPL – Task Parallel Library</vt:lpstr>
      <vt:lpstr>חסרונות</vt:lpstr>
      <vt:lpstr>ספרית TPL – Task Parallel Library</vt:lpstr>
      <vt:lpstr>המחלקה Task</vt:lpstr>
      <vt:lpstr>המחלקה Task</vt:lpstr>
      <vt:lpstr>המחלקה Task</vt:lpstr>
      <vt:lpstr>המחלקה Task</vt:lpstr>
      <vt:lpstr>המחלקה Task</vt:lpstr>
      <vt:lpstr>המחלקה Task</vt:lpstr>
      <vt:lpstr>המחלקה Task</vt:lpstr>
      <vt:lpstr>המחלקה Task</vt:lpstr>
      <vt:lpstr>המחלקה Task&lt;TResult&gt;</vt:lpstr>
      <vt:lpstr>המחלקה Task&lt;TResult&gt;</vt:lpstr>
      <vt:lpstr>המחלקה Task&lt;TResult&gt;</vt:lpstr>
      <vt:lpstr>המחלקה Task&lt;TResult&gt;</vt:lpstr>
      <vt:lpstr>המחלקה Task&lt;TResult&gt;</vt:lpstr>
      <vt:lpstr>המחלקה Task&lt;TResult&gt;</vt:lpstr>
      <vt:lpstr>המחלקה Task&lt;TResult&gt;</vt:lpstr>
      <vt:lpstr>Async and Await</vt:lpstr>
      <vt:lpstr>Async and Await</vt:lpstr>
      <vt:lpstr>Async and Await</vt:lpstr>
      <vt:lpstr>Async and Await</vt:lpstr>
      <vt:lpstr>Async and Await</vt:lpstr>
      <vt:lpstr>Async and Await</vt:lpstr>
      <vt:lpstr>Async and Await</vt:lpstr>
      <vt:lpstr>תכנות אסינכרוני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תכנות אסינכרוני</dc:title>
  <dc:creator>Erez Keller</dc:creator>
  <cp:lastModifiedBy>Erez Keller</cp:lastModifiedBy>
  <cp:revision>99</cp:revision>
  <dcterms:created xsi:type="dcterms:W3CDTF">2015-10-17T01:30:50Z</dcterms:created>
  <dcterms:modified xsi:type="dcterms:W3CDTF">2016-01-13T00:23:11Z</dcterms:modified>
</cp:coreProperties>
</file>